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9" r:id="rId1"/>
    <p:sldMasterId id="2147483797" r:id="rId2"/>
  </p:sldMasterIdLst>
  <p:notesMasterIdLst>
    <p:notesMasterId r:id="rId35"/>
  </p:notesMasterIdLst>
  <p:sldIdLst>
    <p:sldId id="271" r:id="rId3"/>
    <p:sldId id="275" r:id="rId4"/>
    <p:sldId id="273" r:id="rId5"/>
    <p:sldId id="262" r:id="rId6"/>
    <p:sldId id="281" r:id="rId7"/>
    <p:sldId id="278" r:id="rId8"/>
    <p:sldId id="299" r:id="rId9"/>
    <p:sldId id="329" r:id="rId10"/>
    <p:sldId id="297" r:id="rId11"/>
    <p:sldId id="298" r:id="rId12"/>
    <p:sldId id="319" r:id="rId13"/>
    <p:sldId id="300" r:id="rId14"/>
    <p:sldId id="301" r:id="rId15"/>
    <p:sldId id="302" r:id="rId16"/>
    <p:sldId id="303" r:id="rId17"/>
    <p:sldId id="306" r:id="rId18"/>
    <p:sldId id="304" r:id="rId19"/>
    <p:sldId id="305" r:id="rId20"/>
    <p:sldId id="330" r:id="rId21"/>
    <p:sldId id="307" r:id="rId22"/>
    <p:sldId id="324" r:id="rId23"/>
    <p:sldId id="326" r:id="rId24"/>
    <p:sldId id="327" r:id="rId25"/>
    <p:sldId id="328" r:id="rId26"/>
    <p:sldId id="325" r:id="rId27"/>
    <p:sldId id="331" r:id="rId28"/>
    <p:sldId id="322" r:id="rId29"/>
    <p:sldId id="332" r:id="rId30"/>
    <p:sldId id="333" r:id="rId31"/>
    <p:sldId id="323" r:id="rId32"/>
    <p:sldId id="320" r:id="rId33"/>
    <p:sldId id="334" r:id="rId34"/>
  </p:sldIdLst>
  <p:sldSz cx="9144000" cy="6858000" type="screen4x3"/>
  <p:notesSz cx="7315200" cy="96012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5707"/>
    <a:srgbClr val="FBF3E5"/>
    <a:srgbClr val="6D94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03" autoAdjust="0"/>
    <p:restoredTop sz="96362" autoAdjust="0"/>
  </p:normalViewPr>
  <p:slideViewPr>
    <p:cSldViewPr snapToGrid="0" snapToObjects="1" showGuides="1">
      <p:cViewPr varScale="1">
        <p:scale>
          <a:sx n="92" d="100"/>
          <a:sy n="92" d="100"/>
        </p:scale>
        <p:origin x="450" y="96"/>
      </p:cViewPr>
      <p:guideLst>
        <p:guide orient="horz"/>
        <p:guide pos="57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Greenstreet%20HD:Greenstreet:Destination%20Fall%20Creek:Market%20Analysis:DFC%20Market%20Analysis%201.3.13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anchor="b" anchorCtr="1"/>
          <a:lstStyle/>
          <a:p>
            <a:pPr>
              <a:defRPr/>
            </a:pPr>
            <a:r>
              <a:rPr lang="en-US" sz="1200" b="0" i="1" dirty="0" smtClean="0"/>
              <a:t>Q: Would </a:t>
            </a:r>
            <a:r>
              <a:rPr lang="en-US" sz="1200" b="0" i="1" dirty="0"/>
              <a:t>you prefer: </a:t>
            </a:r>
            <a:r>
              <a:rPr lang="en-US" sz="1200" b="0" i="1" dirty="0" smtClean="0"/>
              <a:t> A </a:t>
            </a:r>
            <a:r>
              <a:rPr lang="en-US" sz="1200" b="0" i="1" dirty="0"/>
              <a:t>neighborhood where houses are built on larger lots and you have a longer commute to work, or </a:t>
            </a:r>
            <a:r>
              <a:rPr lang="en-US" sz="1200" b="0" i="1" dirty="0" smtClean="0"/>
              <a:t>where </a:t>
            </a:r>
            <a:r>
              <a:rPr lang="en-US" sz="1200" b="0" i="1" dirty="0"/>
              <a:t>houses are built close together on smaller lots and you have a shorter </a:t>
            </a:r>
            <a:r>
              <a:rPr lang="en-US" sz="1200" b="0" i="1" dirty="0" smtClean="0"/>
              <a:t>commute?</a:t>
            </a:r>
            <a:endParaRPr lang="en-US" sz="1200" b="0" i="1" dirty="0"/>
          </a:p>
        </c:rich>
      </c:tx>
      <c:layout>
        <c:manualLayout>
          <c:xMode val="edge"/>
          <c:yMode val="edge"/>
          <c:x val="0.1057524389536711"/>
          <c:y val="0.657258761392707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8.0435439751952942E-2"/>
          <c:y val="0.13590343048905817"/>
          <c:w val="0.47424585837473793"/>
          <c:h val="0.45624478912453525"/>
        </c:manualLayout>
      </c:layout>
      <c:doughnutChart>
        <c:varyColors val="1"/>
        <c:ser>
          <c:idx val="0"/>
          <c:order val="0"/>
          <c:tx>
            <c:strRef>
              <c:f>'Charts OUTPUT Sheet'!$A$75</c:f>
              <c:strCache>
                <c:ptCount val="1"/>
                <c:pt idx="0">
                  <c:v>Which would you prefer: A neighborhood where houses are built on larger lots and you have a longer commute to work, or a neighborhood where houses are built close together on smaller lots and you have a shorter commute to work</c:v>
                </c:pt>
              </c:strCache>
            </c:strRef>
          </c:tx>
          <c:dPt>
            <c:idx val="0"/>
            <c:bubble3D val="0"/>
            <c:spPr>
              <a:solidFill>
                <a:srgbClr val="90B055"/>
              </a:solidFill>
            </c:spPr>
          </c:dPt>
          <c:dPt>
            <c:idx val="1"/>
            <c:bubble3D val="0"/>
            <c:spPr>
              <a:solidFill>
                <a:schemeClr val="accent2"/>
              </a:solidFill>
            </c:spPr>
          </c:dPt>
          <c:dPt>
            <c:idx val="2"/>
            <c:bubble3D val="0"/>
            <c:spPr>
              <a:solidFill>
                <a:srgbClr val="CDD8B8"/>
              </a:solidFill>
            </c:spPr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'Charts OUTPUT Sheet'!$B$75:$D$75</c:f>
              <c:strCache>
                <c:ptCount val="3"/>
                <c:pt idx="0">
                  <c:v>Houses are far apart / longer commute</c:v>
                </c:pt>
                <c:pt idx="1">
                  <c:v>Houses are close / shorter commute</c:v>
                </c:pt>
                <c:pt idx="2">
                  <c:v>Unsure</c:v>
                </c:pt>
              </c:strCache>
            </c:strRef>
          </c:cat>
          <c:val>
            <c:numRef>
              <c:f>'Charts OUTPUT Sheet'!$B$76:$D$76</c:f>
              <c:numCache>
                <c:formatCode>0%</c:formatCode>
                <c:ptCount val="3"/>
                <c:pt idx="0">
                  <c:v>0.41000000000000025</c:v>
                </c:pt>
                <c:pt idx="1">
                  <c:v>0.52</c:v>
                </c:pt>
                <c:pt idx="2">
                  <c:v>4.0000000000000042E-2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63198283509625597"/>
          <c:y val="0.22105079737077504"/>
          <c:w val="0.33981203986225683"/>
          <c:h val="0.27992015846759"/>
        </c:manualLayout>
      </c:layout>
      <c:overlay val="0"/>
      <c:txPr>
        <a:bodyPr/>
        <a:lstStyle/>
        <a:p>
          <a:pPr rtl="0">
            <a:defRPr/>
          </a:pPr>
          <a:endParaRPr lang="en-US"/>
        </a:p>
      </c:txPr>
    </c:legend>
    <c:plotVisOnly val="1"/>
    <c:dispBlanksAs val="zero"/>
    <c:showDLblsOverMax val="0"/>
  </c:chart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0.63701</cdr:x>
      <cdr:y>0.16496</cdr:y>
    </cdr:from>
    <cdr:to>
      <cdr:x>0.94998</cdr:x>
      <cdr:y>0.23072</cdr:y>
    </cdr:to>
    <cdr:sp macro="" textlink="">
      <cdr:nvSpPr>
        <cdr:cNvPr id="2" name="TextBox 23"/>
        <cdr:cNvSpPr txBox="1"/>
      </cdr:nvSpPr>
      <cdr:spPr>
        <a:xfrm xmlns:a="http://schemas.openxmlformats.org/drawingml/2006/main">
          <a:off x="2581451" y="694881"/>
          <a:ext cx="1268297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tabLst>
              <a:tab pos="396875" algn="l"/>
            </a:tabLst>
          </a:pPr>
          <a:r>
            <a:rPr lang="en-US" sz="1200" b="1" dirty="0" smtClean="0">
              <a:latin typeface="Gill Sans MT" pitchFamily="34" charset="0"/>
            </a:rPr>
            <a:t>Marion County</a:t>
          </a:r>
          <a:endParaRPr lang="en-US" sz="1200" dirty="0">
            <a:latin typeface="Gill Sans MT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11CC30F-9B23-9B49-AACF-C1B3AE9FD693}" type="datetimeFigureOut">
              <a:rPr lang="en-US"/>
              <a:pPr>
                <a:defRPr/>
              </a:pPr>
              <a:t>1/29/2014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436BB63-44B2-5746-8582-DC284768BD4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4177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2188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08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808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85372" indent="-302066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208265" indent="-24165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91571" indent="-24165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174878" indent="-24165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658184" indent="-24165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3141490" indent="-24165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624796" indent="-24165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4108102" indent="-24165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4C78C65-2D43-9546-A1F9-10FA00E453E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9931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36BB63-44B2-5746-8582-DC284768BD45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1420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36BB63-44B2-5746-8582-DC284768BD45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32867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36BB63-44B2-5746-8582-DC284768BD45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7045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36BB63-44B2-5746-8582-DC284768BD45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7761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36BB63-44B2-5746-8582-DC284768BD45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2910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36BB63-44B2-5746-8582-DC284768BD45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3190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36BB63-44B2-5746-8582-DC284768BD45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7292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36BB63-44B2-5746-8582-DC284768BD45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9536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36BB63-44B2-5746-8582-DC284768BD45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7862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36BB63-44B2-5746-8582-DC284768BD45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638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2188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39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839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85372" indent="-302066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208265" indent="-24165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91571" indent="-24165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174878" indent="-24165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658184" indent="-24165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3141490" indent="-24165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624796" indent="-24165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4108102" indent="-24165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8F20347-9D00-DE49-A88C-3A2E743AD28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1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36BB63-44B2-5746-8582-DC284768BD45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4367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36BB63-44B2-5746-8582-DC284768BD45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6069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2188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19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>
                <a:latin typeface="Calibri" charset="0"/>
              </a:rPr>
              <a:t>The Mapleton-Fall Creek neighborhood is centrally located between Broad Ripple Village and Downtown Indianapolis, making many of the city's best entertainment, dining, shopping, and recreation options just a short bike or car ride away. Within the boarders of Mapleton-Fall Creek, one will find many wonderful amenities like bike trails, parks, schools, grocery stores, restaurants, and churches. Mapleton-Fall Creek is also home to many beautiful turn of the century homes and several active Neighborhood Associations.</a:t>
            </a:r>
          </a:p>
          <a:p>
            <a:pPr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819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85372" indent="-302066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208265" indent="-24165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91571" indent="-24165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174878" indent="-24165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658184" indent="-24165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3141490" indent="-24165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624796" indent="-24165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4108102" indent="-24165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9F008B6-1419-DF47-871A-9108229F9D7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983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2188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29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829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85372" indent="-302066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208265" indent="-24165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91571" indent="-24165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174878" indent="-24165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658184" indent="-24165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3141490" indent="-24165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624796" indent="-24165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4108102" indent="-24165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13587B1-6EE6-B242-B44A-F699FF21C10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3938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2188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49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849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85372" indent="-302066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208265" indent="-24165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91571" indent="-24165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174878" indent="-24165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658184" indent="-24165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3141490" indent="-24165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624796" indent="-24165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4108102" indent="-24165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41BB522-A1C7-E844-BEA8-EA5EE7EF15A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510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2188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44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044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85372" indent="-302066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208265" indent="-24165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91571" indent="-24165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174878" indent="-24165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658184" indent="-24165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3141490" indent="-24165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624796" indent="-24165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4108102" indent="-24165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1F7209B-DC1C-1F42-8C6F-CE1D5B791EC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7096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36BB63-44B2-5746-8582-DC284768BD45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5880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36BB63-44B2-5746-8582-DC284768BD45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4273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-CONGREGATION BETH-EL ESTABLISHED IN 1915 FROM FORMER LEADERS OF A CONGREGATION OF POLISH IMMIGRANTS</a:t>
            </a:r>
          </a:p>
          <a:p>
            <a:r>
              <a:rPr lang="en-US" dirty="0" smtClean="0"/>
              <a:t>-BETH-EL TEMPLE WAS CONSTRUCTED IN 1924-1925</a:t>
            </a:r>
          </a:p>
          <a:p>
            <a:r>
              <a:rPr lang="en-US" dirty="0" smtClean="0"/>
              <a:t>-CONGREGATION BETH-EL MERGED WITH OHEV ZEDECK (A HUNGARIAN IMMIGRANT FOUNDED CONGREGATION) IN 1928</a:t>
            </a:r>
          </a:p>
          <a:p>
            <a:r>
              <a:rPr lang="en-US" dirty="0" smtClean="0"/>
              <a:t>-NEW CONGREGATION CALLED CONGREGATION BETH-EL ZEDECK</a:t>
            </a:r>
          </a:p>
          <a:p>
            <a:r>
              <a:rPr lang="en-US" dirty="0" smtClean="0"/>
              <a:t>-BETH-EL ZEDECK MOVED TO CURRENT LOCATION IN 1958</a:t>
            </a:r>
          </a:p>
          <a:p>
            <a:r>
              <a:rPr lang="en-US" dirty="0" smtClean="0"/>
              <a:t>-UNITED CENTRAL HEBREW CONGREGATION, AN ORTHODOX CONGREGATION, MET IN BETH-EL TEMPLE UNTIL 1967</a:t>
            </a:r>
          </a:p>
          <a:p>
            <a:r>
              <a:rPr lang="en-US" dirty="0" smtClean="0"/>
              <a:t>-VARIOUS CHRISTIAN CHURCHES AFTER 1967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36BB63-44B2-5746-8582-DC284768BD45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299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79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A5681114-CD61-4E8B-AC80-E748050514D0}" type="datetimeFigureOut">
              <a:rPr lang="en-US" smtClean="0"/>
              <a:t>1/29/2014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F50B60A-5217-4949-809C-CB0A8249B6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089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A5681114-CD61-4E8B-AC80-E748050514D0}" type="datetimeFigureOut">
              <a:rPr lang="en-US" smtClean="0"/>
              <a:t>1/29/2014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F50B60A-5217-4949-809C-CB0A8249B6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3330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0BC7D-D99D-4CCB-AA52-91D880F451A1}" type="datetimeFigureOut">
              <a:rPr lang="en-US" smtClean="0"/>
              <a:t>1/29/2014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9C3EC-A831-45EF-A003-49E84A639A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7980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0BC7D-D99D-4CCB-AA52-91D880F451A1}" type="datetimeFigureOut">
              <a:rPr lang="en-US" smtClean="0"/>
              <a:t>1/29/2014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9C3EC-A831-45EF-A003-49E84A639A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8296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0BC7D-D99D-4CCB-AA52-91D880F451A1}" type="datetimeFigureOut">
              <a:rPr lang="en-US" smtClean="0"/>
              <a:t>1/29/2014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9C3EC-A831-45EF-A003-49E84A639A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8199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0BC7D-D99D-4CCB-AA52-91D880F451A1}" type="datetimeFigureOut">
              <a:rPr lang="en-US" smtClean="0"/>
              <a:t>1/29/2014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9C3EC-A831-45EF-A003-49E84A639A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2694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0BC7D-D99D-4CCB-AA52-91D880F451A1}" type="datetimeFigureOut">
              <a:rPr lang="en-US" smtClean="0"/>
              <a:t>1/29/2014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9C3EC-A831-45EF-A003-49E84A639A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0271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0BC7D-D99D-4CCB-AA52-91D880F451A1}" type="datetimeFigureOut">
              <a:rPr lang="en-US" smtClean="0"/>
              <a:t>1/29/2014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9C3EC-A831-45EF-A003-49E84A639A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0528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0BC7D-D99D-4CCB-AA52-91D880F451A1}" type="datetimeFigureOut">
              <a:rPr lang="en-US" smtClean="0"/>
              <a:t>1/29/2014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9C3EC-A831-45EF-A003-49E84A639A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2317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0BC7D-D99D-4CCB-AA52-91D880F451A1}" type="datetimeFigureOut">
              <a:rPr lang="en-US" smtClean="0"/>
              <a:t>1/29/2014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9C3EC-A831-45EF-A003-49E84A639A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335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5502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0BC7D-D99D-4CCB-AA52-91D880F451A1}" type="datetimeFigureOut">
              <a:rPr lang="en-US" smtClean="0"/>
              <a:t>1/29/2014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9C3EC-A831-45EF-A003-49E84A639A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7510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0BC7D-D99D-4CCB-AA52-91D880F451A1}" type="datetimeFigureOut">
              <a:rPr lang="en-US" smtClean="0"/>
              <a:t>1/29/2014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9C3EC-A831-45EF-A003-49E84A639A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8592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0BC7D-D99D-4CCB-AA52-91D880F451A1}" type="datetimeFigureOut">
              <a:rPr lang="en-US" smtClean="0"/>
              <a:t>1/29/2014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9C3EC-A831-45EF-A003-49E84A639A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320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A5681114-CD61-4E8B-AC80-E748050514D0}" type="datetimeFigureOut">
              <a:rPr lang="en-US" smtClean="0"/>
              <a:t>1/29/2014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F50B60A-5217-4949-809C-CB0A8249B6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658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A5681114-CD61-4E8B-AC80-E748050514D0}" type="datetimeFigureOut">
              <a:rPr lang="en-US" smtClean="0"/>
              <a:t>1/29/2014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F50B60A-5217-4949-809C-CB0A8249B6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584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A5681114-CD61-4E8B-AC80-E748050514D0}" type="datetimeFigureOut">
              <a:rPr lang="en-US" smtClean="0"/>
              <a:t>1/29/2014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F50B60A-5217-4949-809C-CB0A8249B6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163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A5681114-CD61-4E8B-AC80-E748050514D0}" type="datetimeFigureOut">
              <a:rPr lang="en-US" smtClean="0"/>
              <a:t>1/29/2014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F50B60A-5217-4949-809C-CB0A8249B6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5611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A5681114-CD61-4E8B-AC80-E748050514D0}" type="datetimeFigureOut">
              <a:rPr lang="en-US" smtClean="0"/>
              <a:t>1/29/2014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F50B60A-5217-4949-809C-CB0A8249B6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534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A5681114-CD61-4E8B-AC80-E748050514D0}" type="datetimeFigureOut">
              <a:rPr lang="en-US" smtClean="0"/>
              <a:t>1/29/2014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F50B60A-5217-4949-809C-CB0A8249B6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458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A5681114-CD61-4E8B-AC80-E748050514D0}" type="datetimeFigureOut">
              <a:rPr lang="en-US" smtClean="0"/>
              <a:t>1/29/2014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F50B60A-5217-4949-809C-CB0A8249B6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802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 userDrawn="1"/>
        </p:nvSpPr>
        <p:spPr bwMode="auto">
          <a:xfrm>
            <a:off x="152400" y="6172200"/>
            <a:ext cx="5791200" cy="533400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-128"/>
              <a:sym typeface="Gill Sans" charset="0"/>
            </a:endParaRPr>
          </a:p>
        </p:txBody>
      </p:sp>
      <p:sp>
        <p:nvSpPr>
          <p:cNvPr id="8" name="Rectangle 3"/>
          <p:cNvSpPr>
            <a:spLocks/>
          </p:cNvSpPr>
          <p:nvPr userDrawn="1"/>
        </p:nvSpPr>
        <p:spPr bwMode="auto">
          <a:xfrm>
            <a:off x="6019800" y="6172200"/>
            <a:ext cx="2971800" cy="5334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>
              <a:defRPr/>
            </a:pPr>
            <a:endParaRPr lang="en-US" sz="4200" smtClean="0">
              <a:solidFill>
                <a:srgbClr val="000000"/>
              </a:solidFill>
              <a:latin typeface="Gill Sans" charset="0"/>
              <a:ea typeface="ヒラギノ角ゴ ProN W3" charset="-128"/>
              <a:sym typeface="Gill Sans" charset="0"/>
            </a:endParaRPr>
          </a:p>
        </p:txBody>
      </p:sp>
      <p:pic>
        <p:nvPicPr>
          <p:cNvPr id="9" name="Picture 19" descr="O:\BDMD_logo\Color Logo copy.png"/>
          <p:cNvPicPr>
            <a:picLocks noChangeAspect="1" noChangeArrowheads="1"/>
          </p:cNvPicPr>
          <p:nvPr userDrawn="1"/>
        </p:nvPicPr>
        <p:blipFill>
          <a:blip r:embed="rId13">
            <a:lum bright="-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4675" y="6184900"/>
            <a:ext cx="762000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24"/>
          <p:cNvSpPr>
            <a:spLocks noChangeShapeType="1"/>
          </p:cNvSpPr>
          <p:nvPr userDrawn="1"/>
        </p:nvSpPr>
        <p:spPr bwMode="auto">
          <a:xfrm>
            <a:off x="8153400" y="6172200"/>
            <a:ext cx="0" cy="5334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468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0BC7D-D99D-4CCB-AA52-91D880F451A1}" type="datetimeFigureOut">
              <a:rPr lang="en-US" smtClean="0"/>
              <a:t>1/29/2014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9C3EC-A831-45EF-A003-49E84A639A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647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3175" y="4476750"/>
            <a:ext cx="9144000" cy="152400"/>
          </a:xfrm>
          <a:prstGeom prst="rect">
            <a:avLst/>
          </a:prstGeom>
          <a:solidFill>
            <a:srgbClr val="BB57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3175" y="4581525"/>
            <a:ext cx="9144000" cy="6858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51203" name="Title 11"/>
          <p:cNvSpPr txBox="1">
            <a:spLocks/>
          </p:cNvSpPr>
          <p:nvPr/>
        </p:nvSpPr>
        <p:spPr bwMode="auto">
          <a:xfrm>
            <a:off x="304800" y="4507084"/>
            <a:ext cx="85979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/>
            <a:r>
              <a:rPr lang="en-US" sz="4000" dirty="0">
                <a:solidFill>
                  <a:schemeClr val="bg1"/>
                </a:solidFill>
                <a:latin typeface="Gill Sans MT" charset="0"/>
              </a:rPr>
              <a:t>Mapleton-Fall Creek: </a:t>
            </a:r>
            <a:r>
              <a:rPr lang="en-US" sz="4000" dirty="0" smtClean="0">
                <a:solidFill>
                  <a:schemeClr val="bg1"/>
                </a:solidFill>
                <a:latin typeface="Gill Sans MT" charset="0"/>
              </a:rPr>
              <a:t>Connections </a:t>
            </a:r>
            <a:endParaRPr lang="en-US" sz="4000" dirty="0">
              <a:solidFill>
                <a:schemeClr val="bg1"/>
              </a:solidFill>
              <a:latin typeface="Gill Sans MT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15913" y="5303838"/>
            <a:ext cx="188912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tx2">
                    <a:lumMod val="50000"/>
                  </a:schemeClr>
                </a:solidFill>
                <a:latin typeface="Gill Sans MT" pitchFamily="34" charset="0"/>
                <a:ea typeface="+mn-ea"/>
                <a:cs typeface="+mn-cs"/>
              </a:rPr>
              <a:t>Indianapolis, Indiana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chemeClr val="tx2">
                    <a:lumMod val="50000"/>
                  </a:schemeClr>
                </a:solidFill>
                <a:latin typeface="Gill Sans MT" pitchFamily="34" charset="0"/>
                <a:ea typeface="+mn-ea"/>
                <a:cs typeface="+mn-cs"/>
              </a:rPr>
              <a:t>January 24, 2014</a:t>
            </a:r>
            <a:endParaRPr lang="en-US" sz="1400" b="1" dirty="0">
              <a:solidFill>
                <a:schemeClr val="tx2">
                  <a:lumMod val="50000"/>
                </a:schemeClr>
              </a:solidFill>
              <a:latin typeface="Gill Sans MT" pitchFamily="34" charset="0"/>
              <a:ea typeface="+mn-ea"/>
              <a:cs typeface="+mn-cs"/>
            </a:endParaRPr>
          </a:p>
        </p:txBody>
      </p:sp>
      <p:pic>
        <p:nvPicPr>
          <p:cNvPr id="51206" name="Picture 5" descr="MFCDCtit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550" y="5951538"/>
            <a:ext cx="3105150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8" name="Picture 2" descr="http://treatloyaltylikeroyalty.files.wordpress.com/2012/04/5a74b_indianapolis-childrens-museu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117475"/>
            <a:ext cx="3078162" cy="1979613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09" name="Picture 2" descr="http://www.landrumsservices.com/wp-content/uploads/2010/07/IvyTech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950" y="117475"/>
            <a:ext cx="3076575" cy="197802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10" name="Picture 4" descr="http://farm4.staticflickr.com/3290/3034686826_92f57faf14_z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2255838"/>
            <a:ext cx="3078162" cy="2070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11" name="Picture 6" descr="http://www.in.gov/statefair/fairgrounds/pepsi_coliseum-out-bb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73"/>
          <a:stretch>
            <a:fillRect/>
          </a:stretch>
        </p:blipFill>
        <p:spPr bwMode="auto">
          <a:xfrm>
            <a:off x="5949950" y="2255838"/>
            <a:ext cx="3051175" cy="20970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12" name="Picture 8" descr="http://www.reasite.com/wp-content/uploads/2012/02/fcgw_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7" t="11523" b="3481"/>
          <a:stretch>
            <a:fillRect/>
          </a:stretch>
        </p:blipFill>
        <p:spPr bwMode="auto">
          <a:xfrm>
            <a:off x="3314700" y="117475"/>
            <a:ext cx="2509838" cy="197802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13" name="Picture 10" descr="http://mfcdc.sharepoint.com/siteimages/2950Park_after5%20copy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400" y="2244725"/>
            <a:ext cx="2497138" cy="2081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leigh\AppData\Local\Microsoft\Windows\Temporary Internet Files\Content.Outlook\BR0S4GGU\Logo COLOR (2)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596640" y="5267325"/>
            <a:ext cx="1950720" cy="1511808"/>
          </a:xfrm>
          <a:prstGeom prst="rect">
            <a:avLst/>
          </a:prstGeom>
          <a:noFill/>
        </p:spPr>
      </p:pic>
      <p:pic>
        <p:nvPicPr>
          <p:cNvPr id="16" name="Picture 2" descr="Z:\Communications and Mktg\Partner Logos\City of Indianapolis, logo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159921" y="5780393"/>
            <a:ext cx="1436719" cy="951420"/>
          </a:xfrm>
          <a:prstGeom prst="rect">
            <a:avLst/>
          </a:prstGeom>
          <a:noFill/>
        </p:spPr>
      </p:pic>
      <p:pic>
        <p:nvPicPr>
          <p:cNvPr id="1026" name="Picture 2" descr="Z:\Communications and Mktg\Partner Logos\City of Indianapolis, logo.jpg"/>
          <p:cNvPicPr>
            <a:picLocks noChangeAspect="1" noChangeArrowheads="1"/>
          </p:cNvPicPr>
          <p:nvPr/>
        </p:nvPicPr>
        <p:blipFill>
          <a:blip r:embed="rId12"/>
          <a:stretch>
            <a:fillRect/>
          </a:stretch>
        </p:blipFill>
        <p:spPr bwMode="auto">
          <a:xfrm>
            <a:off x="574346" y="5864657"/>
            <a:ext cx="1436719" cy="3422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26" descr="C:\Documents and Settings\jyoung\Desktop\getimage.exe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495" y="4225908"/>
            <a:ext cx="2947105" cy="1946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1027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dirty="0"/>
          </a:p>
        </p:txBody>
      </p:sp>
      <p:sp>
        <p:nvSpPr>
          <p:cNvPr id="5125" name="Rectangle 1029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dirty="0"/>
          </a:p>
        </p:txBody>
      </p:sp>
      <p:sp>
        <p:nvSpPr>
          <p:cNvPr id="5126" name="Rectangle 1030"/>
          <p:cNvSpPr>
            <a:spLocks noChangeArrowheads="1"/>
          </p:cNvSpPr>
          <p:nvPr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dirty="0"/>
          </a:p>
        </p:txBody>
      </p:sp>
      <p:sp>
        <p:nvSpPr>
          <p:cNvPr id="5127" name="Text Box 1031"/>
          <p:cNvSpPr txBox="1">
            <a:spLocks noChangeArrowheads="1"/>
          </p:cNvSpPr>
          <p:nvPr/>
        </p:nvSpPr>
        <p:spPr bwMode="auto">
          <a:xfrm>
            <a:off x="228600" y="6248400"/>
            <a:ext cx="31242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900" b="1" dirty="0" smtClean="0">
                <a:latin typeface="Arial Narrow" panose="020B0606020202030204" pitchFamily="34" charset="0"/>
              </a:rPr>
              <a:t>TEMPLE HERITAGE CENTER</a:t>
            </a:r>
            <a:endParaRPr lang="en-US" sz="900" b="1" dirty="0">
              <a:latin typeface="Arial Narrow" panose="020B0606020202030204" pitchFamily="34" charset="0"/>
            </a:endParaRPr>
          </a:p>
        </p:txBody>
      </p:sp>
      <p:sp>
        <p:nvSpPr>
          <p:cNvPr id="5128" name="Text Box 1032"/>
          <p:cNvSpPr txBox="1">
            <a:spLocks noChangeArrowheads="1"/>
          </p:cNvSpPr>
          <p:nvPr/>
        </p:nvSpPr>
        <p:spPr bwMode="auto">
          <a:xfrm>
            <a:off x="228600" y="6400800"/>
            <a:ext cx="22098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800" dirty="0">
                <a:latin typeface="Arial Narrow" panose="020B0606020202030204" pitchFamily="34" charset="0"/>
              </a:rPr>
              <a:t>INDIANAPOLIS, INDIANA USA</a:t>
            </a:r>
          </a:p>
        </p:txBody>
      </p:sp>
      <p:pic>
        <p:nvPicPr>
          <p:cNvPr id="11" name="Picture 1037" descr="C:\Documents and Settings\jyoung\Desktop\getimage.exe0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495" y="1513665"/>
            <a:ext cx="2895639" cy="2712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26" descr="C:\Documents and Settings\jyoung\Desktop\getimage.exe0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495" y="152401"/>
            <a:ext cx="2947105" cy="1981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6014899" y="6208296"/>
            <a:ext cx="21277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 dirty="0" smtClean="0">
                <a:latin typeface="Arial Narrow" panose="020B0606020202030204" pitchFamily="34" charset="0"/>
              </a:rPr>
              <a:t>ARCHITECT</a:t>
            </a:r>
            <a:endParaRPr lang="en-US" b="1" dirty="0">
              <a:latin typeface="Arial Narrow" panose="020B0606020202030204" pitchFamily="34" charset="0"/>
            </a:endParaRPr>
          </a:p>
        </p:txBody>
      </p:sp>
      <p:sp>
        <p:nvSpPr>
          <p:cNvPr id="5124" name="Rectangle 1028"/>
          <p:cNvSpPr>
            <a:spLocks noChangeArrowheads="1"/>
          </p:cNvSpPr>
          <p:nvPr/>
        </p:nvSpPr>
        <p:spPr bwMode="auto">
          <a:xfrm>
            <a:off x="76200" y="2126922"/>
            <a:ext cx="9144000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dirty="0"/>
          </a:p>
        </p:txBody>
      </p:sp>
      <p:sp>
        <p:nvSpPr>
          <p:cNvPr id="16" name="Rectangle 1028"/>
          <p:cNvSpPr>
            <a:spLocks noChangeArrowheads="1"/>
          </p:cNvSpPr>
          <p:nvPr/>
        </p:nvSpPr>
        <p:spPr bwMode="auto">
          <a:xfrm>
            <a:off x="152420" y="4139543"/>
            <a:ext cx="9144000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dirty="0"/>
          </a:p>
        </p:txBody>
      </p:sp>
      <p:pic>
        <p:nvPicPr>
          <p:cNvPr id="13" name="Picture 1035" descr="C:\Documents and Settings\jyoung\Desktop\getimage.exe0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20" y="133350"/>
            <a:ext cx="5764429" cy="598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028"/>
          <p:cNvSpPr>
            <a:spLocks noChangeArrowheads="1"/>
          </p:cNvSpPr>
          <p:nvPr/>
        </p:nvSpPr>
        <p:spPr bwMode="auto">
          <a:xfrm>
            <a:off x="16052" y="6084646"/>
            <a:ext cx="9144000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dirty="0"/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3714714" y="224592"/>
            <a:ext cx="21277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b="1" dirty="0" smtClean="0">
                <a:latin typeface="Arial Narrow" panose="020B0606020202030204" pitchFamily="34" charset="0"/>
              </a:rPr>
              <a:t>1924</a:t>
            </a:r>
            <a:endParaRPr lang="en-US" b="1" dirty="0">
              <a:latin typeface="Arial Narrow" panose="020B0606020202030204" pitchFamily="34" charset="0"/>
            </a:endParaRP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4485612" y="104788"/>
            <a:ext cx="212773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sz="1800" b="1" dirty="0" smtClean="0">
                <a:latin typeface="Arial Narrow" panose="020B0606020202030204" pitchFamily="34" charset="0"/>
              </a:rPr>
              <a:t>1911</a:t>
            </a:r>
            <a:endParaRPr lang="en-US" sz="1800" b="1" dirty="0">
              <a:latin typeface="Arial Narrow" panose="020B0606020202030204" pitchFamily="34" charset="0"/>
            </a:endParaRP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4485598" y="2155131"/>
            <a:ext cx="212773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sz="1800" b="1" dirty="0" smtClean="0">
                <a:latin typeface="Arial Narrow" panose="020B0606020202030204" pitchFamily="34" charset="0"/>
              </a:rPr>
              <a:t>1906</a:t>
            </a:r>
            <a:endParaRPr lang="en-US" sz="1800" b="1" dirty="0">
              <a:latin typeface="Arial Narrow" panose="020B0606020202030204" pitchFamily="34" charset="0"/>
            </a:endParaRPr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4550335" y="4169057"/>
            <a:ext cx="212773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sz="1800" b="1" dirty="0" smtClean="0">
                <a:latin typeface="Arial Narrow" panose="020B0606020202030204" pitchFamily="34" charset="0"/>
              </a:rPr>
              <a:t>1890s</a:t>
            </a:r>
            <a:endParaRPr lang="en-US" sz="18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23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6096000"/>
            <a:ext cx="9144000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228600" y="6248400"/>
            <a:ext cx="31242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900" b="1" dirty="0" smtClean="0">
                <a:latin typeface="Arial Narrow" panose="020B0606020202030204" pitchFamily="34" charset="0"/>
              </a:rPr>
              <a:t>TEMPLE HERITAGE CENTER</a:t>
            </a:r>
            <a:endParaRPr lang="en-US" sz="900" b="1" dirty="0">
              <a:latin typeface="Arial Narrow" panose="020B0606020202030204" pitchFamily="34" charset="0"/>
            </a:endParaRP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228600" y="6400800"/>
            <a:ext cx="22098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800">
                <a:latin typeface="Arial Narrow" panose="020B0606020202030204" pitchFamily="34" charset="0"/>
              </a:rPr>
              <a:t>INDIANAPOLIS, INDIANA USA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152400"/>
            <a:ext cx="8839201" cy="5955323"/>
          </a:xfrm>
          <a:prstGeom prst="rect">
            <a:avLst/>
          </a:prstGeom>
        </p:spPr>
      </p:pic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6019800" y="6205993"/>
            <a:ext cx="2133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 dirty="0" smtClean="0">
                <a:latin typeface="Arial Narrow" panose="020B0606020202030204" pitchFamily="34" charset="0"/>
              </a:rPr>
              <a:t>EXTERIOR</a:t>
            </a:r>
            <a:endParaRPr lang="en-US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78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6096000"/>
            <a:ext cx="9144000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228600" y="6248400"/>
            <a:ext cx="31242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900" b="1" dirty="0" smtClean="0">
                <a:latin typeface="Arial Narrow" panose="020B0606020202030204" pitchFamily="34" charset="0"/>
              </a:rPr>
              <a:t>TEMPLE HERITAGE CENTER</a:t>
            </a:r>
            <a:endParaRPr lang="en-US" sz="900" b="1" dirty="0">
              <a:latin typeface="Arial Narrow" panose="020B0606020202030204" pitchFamily="34" charset="0"/>
            </a:endParaRP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228600" y="6400800"/>
            <a:ext cx="22098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800">
                <a:latin typeface="Arial Narrow" panose="020B0606020202030204" pitchFamily="34" charset="0"/>
              </a:rPr>
              <a:t>INDIANAPOLIS, INDIANA USA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8839200" cy="5943600"/>
          </a:xfrm>
          <a:prstGeom prst="rect">
            <a:avLst/>
          </a:prstGeom>
        </p:spPr>
      </p:pic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6019800" y="6205993"/>
            <a:ext cx="2133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 dirty="0" smtClean="0">
                <a:latin typeface="Arial Narrow" panose="020B0606020202030204" pitchFamily="34" charset="0"/>
              </a:rPr>
              <a:t>EXTERIOR</a:t>
            </a:r>
            <a:endParaRPr lang="en-US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78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6096000"/>
            <a:ext cx="9144000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228600" y="6248400"/>
            <a:ext cx="31242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900" b="1" dirty="0" smtClean="0">
                <a:latin typeface="Arial Narrow" panose="020B0606020202030204" pitchFamily="34" charset="0"/>
              </a:rPr>
              <a:t>TEMPLE HERITAGE CENTER</a:t>
            </a:r>
            <a:endParaRPr lang="en-US" sz="900" b="1" dirty="0">
              <a:latin typeface="Arial Narrow" panose="020B0606020202030204" pitchFamily="34" charset="0"/>
            </a:endParaRP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228600" y="6400800"/>
            <a:ext cx="22098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800">
                <a:latin typeface="Arial Narrow" panose="020B0606020202030204" pitchFamily="34" charset="0"/>
              </a:rPr>
              <a:t>INDIANAPOLIS, INDIANA USA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8839200" cy="5955323"/>
          </a:xfrm>
          <a:prstGeom prst="rect">
            <a:avLst/>
          </a:prstGeom>
        </p:spPr>
      </p:pic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6019800" y="6205993"/>
            <a:ext cx="2133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 dirty="0" smtClean="0">
                <a:latin typeface="Arial Narrow" panose="020B0606020202030204" pitchFamily="34" charset="0"/>
              </a:rPr>
              <a:t>EXTERIOR</a:t>
            </a:r>
            <a:endParaRPr lang="en-US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57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6096000"/>
            <a:ext cx="9144000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228600" y="6248400"/>
            <a:ext cx="31242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900" b="1" dirty="0" smtClean="0">
                <a:latin typeface="Arial Narrow" panose="020B0606020202030204" pitchFamily="34" charset="0"/>
              </a:rPr>
              <a:t>TEMPLE HERITAGE CENTER</a:t>
            </a:r>
            <a:endParaRPr lang="en-US" sz="900" b="1" dirty="0">
              <a:latin typeface="Arial Narrow" panose="020B0606020202030204" pitchFamily="34" charset="0"/>
            </a:endParaRP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228600" y="6400800"/>
            <a:ext cx="22098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800">
                <a:latin typeface="Arial Narrow" panose="020B0606020202030204" pitchFamily="34" charset="0"/>
              </a:rPr>
              <a:t>INDIANAPOLIS, INDIANA USA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8839200" cy="5949462"/>
          </a:xfrm>
          <a:prstGeom prst="rect">
            <a:avLst/>
          </a:prstGeom>
        </p:spPr>
      </p:pic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6019800" y="6205993"/>
            <a:ext cx="2133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 dirty="0" smtClean="0">
                <a:latin typeface="Arial Narrow" panose="020B0606020202030204" pitchFamily="34" charset="0"/>
              </a:rPr>
              <a:t>EXTERIOR</a:t>
            </a:r>
            <a:endParaRPr lang="en-US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6096000"/>
            <a:ext cx="9144000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228600" y="6248400"/>
            <a:ext cx="31242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900" b="1" dirty="0" smtClean="0">
                <a:latin typeface="Arial Narrow" panose="020B0606020202030204" pitchFamily="34" charset="0"/>
              </a:rPr>
              <a:t>TEMPLE HERITAGE CENTER</a:t>
            </a:r>
            <a:endParaRPr lang="en-US" sz="900" b="1" dirty="0">
              <a:latin typeface="Arial Narrow" panose="020B0606020202030204" pitchFamily="34" charset="0"/>
            </a:endParaRP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228600" y="6400800"/>
            <a:ext cx="22098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800">
                <a:latin typeface="Arial Narrow" panose="020B0606020202030204" pitchFamily="34" charset="0"/>
              </a:rPr>
              <a:t>INDIANAPOLIS, INDIANA USA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8839200" cy="5955323"/>
          </a:xfrm>
          <a:prstGeom prst="rect">
            <a:avLst/>
          </a:prstGeom>
        </p:spPr>
      </p:pic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6019800" y="6205993"/>
            <a:ext cx="2133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 dirty="0" smtClean="0">
                <a:latin typeface="Arial Narrow" panose="020B0606020202030204" pitchFamily="34" charset="0"/>
              </a:rPr>
              <a:t>EXTERIOR</a:t>
            </a:r>
            <a:endParaRPr lang="en-US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10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026" descr="C:\Documents and Settings\jyoung\Desktop\BethEl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392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1027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dirty="0"/>
          </a:p>
        </p:txBody>
      </p:sp>
      <p:sp>
        <p:nvSpPr>
          <p:cNvPr id="24580" name="Rectangle 1028"/>
          <p:cNvSpPr>
            <a:spLocks noChangeArrowheads="1"/>
          </p:cNvSpPr>
          <p:nvPr/>
        </p:nvSpPr>
        <p:spPr bwMode="auto">
          <a:xfrm>
            <a:off x="0" y="6096000"/>
            <a:ext cx="9144000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dirty="0"/>
          </a:p>
        </p:txBody>
      </p:sp>
      <p:sp>
        <p:nvSpPr>
          <p:cNvPr id="24581" name="Rectangle 1029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dirty="0"/>
          </a:p>
        </p:txBody>
      </p:sp>
      <p:sp>
        <p:nvSpPr>
          <p:cNvPr id="24582" name="Rectangle 1030"/>
          <p:cNvSpPr>
            <a:spLocks noChangeArrowheads="1"/>
          </p:cNvSpPr>
          <p:nvPr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dirty="0"/>
          </a:p>
        </p:txBody>
      </p:sp>
      <p:sp>
        <p:nvSpPr>
          <p:cNvPr id="24583" name="Text Box 1031"/>
          <p:cNvSpPr txBox="1">
            <a:spLocks noChangeArrowheads="1"/>
          </p:cNvSpPr>
          <p:nvPr/>
        </p:nvSpPr>
        <p:spPr bwMode="auto">
          <a:xfrm>
            <a:off x="228600" y="6248400"/>
            <a:ext cx="31242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900" b="1" dirty="0" smtClean="0">
                <a:latin typeface="Arial Narrow" panose="020B0606020202030204" pitchFamily="34" charset="0"/>
              </a:rPr>
              <a:t>TEMPLE HERITAGE CENTER</a:t>
            </a:r>
            <a:endParaRPr lang="en-US" sz="900" b="1" dirty="0">
              <a:latin typeface="Arial Narrow" panose="020B0606020202030204" pitchFamily="34" charset="0"/>
            </a:endParaRPr>
          </a:p>
        </p:txBody>
      </p:sp>
      <p:sp>
        <p:nvSpPr>
          <p:cNvPr id="24584" name="Text Box 1032"/>
          <p:cNvSpPr txBox="1">
            <a:spLocks noChangeArrowheads="1"/>
          </p:cNvSpPr>
          <p:nvPr/>
        </p:nvSpPr>
        <p:spPr bwMode="auto">
          <a:xfrm>
            <a:off x="228600" y="6400800"/>
            <a:ext cx="22098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800" dirty="0">
                <a:latin typeface="Arial Narrow" panose="020B0606020202030204" pitchFamily="34" charset="0"/>
              </a:rPr>
              <a:t>INDIANAPOLIS, INDIANA USA</a:t>
            </a:r>
          </a:p>
        </p:txBody>
      </p:sp>
      <p:sp>
        <p:nvSpPr>
          <p:cNvPr id="10" name="Text Box 19"/>
          <p:cNvSpPr txBox="1">
            <a:spLocks noChangeArrowheads="1"/>
          </p:cNvSpPr>
          <p:nvPr/>
        </p:nvSpPr>
        <p:spPr bwMode="auto">
          <a:xfrm>
            <a:off x="6019800" y="6205993"/>
            <a:ext cx="2133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 dirty="0">
                <a:latin typeface="Arial Narrow" panose="020B0606020202030204" pitchFamily="34" charset="0"/>
              </a:rPr>
              <a:t>ROOF</a:t>
            </a:r>
          </a:p>
        </p:txBody>
      </p:sp>
    </p:spTree>
    <p:extLst>
      <p:ext uri="{BB962C8B-B14F-4D97-AF65-F5344CB8AC3E}">
        <p14:creationId xmlns:p14="http://schemas.microsoft.com/office/powerpoint/2010/main" val="188506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9" descr="C:\Documents and Settings\jyoung\Desktop\BethEl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392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dirty="0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0" y="6096000"/>
            <a:ext cx="9144000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dirty="0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dirty="0"/>
          </a:p>
        </p:txBody>
      </p:sp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dirty="0"/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228600" y="6248400"/>
            <a:ext cx="31242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900" b="1" dirty="0" smtClean="0">
                <a:latin typeface="Arial Narrow" panose="020B0606020202030204" pitchFamily="34" charset="0"/>
              </a:rPr>
              <a:t>TEMPLE HERITAGE CENTER</a:t>
            </a:r>
            <a:endParaRPr lang="en-US" sz="900" b="1" dirty="0">
              <a:latin typeface="Arial Narrow" panose="020B0606020202030204" pitchFamily="34" charset="0"/>
            </a:endParaRPr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228600" y="6400800"/>
            <a:ext cx="22098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800" dirty="0">
                <a:latin typeface="Arial Narrow" panose="020B0606020202030204" pitchFamily="34" charset="0"/>
              </a:rPr>
              <a:t>INDIANAPOLIS, INDIANA USA</a:t>
            </a:r>
          </a:p>
        </p:txBody>
      </p:sp>
      <p:sp>
        <p:nvSpPr>
          <p:cNvPr id="25609" name="Freeform 11"/>
          <p:cNvSpPr>
            <a:spLocks/>
          </p:cNvSpPr>
          <p:nvPr/>
        </p:nvSpPr>
        <p:spPr bwMode="auto">
          <a:xfrm>
            <a:off x="1687513" y="284163"/>
            <a:ext cx="3189287" cy="2535237"/>
          </a:xfrm>
          <a:custGeom>
            <a:avLst/>
            <a:gdLst>
              <a:gd name="T0" fmla="*/ 1000125 w 2009"/>
              <a:gd name="T1" fmla="*/ 20637 h 1597"/>
              <a:gd name="T2" fmla="*/ 2198687 w 2009"/>
              <a:gd name="T3" fmla="*/ 0 h 1597"/>
              <a:gd name="T4" fmla="*/ 2214562 w 2009"/>
              <a:gd name="T5" fmla="*/ 361950 h 1597"/>
              <a:gd name="T6" fmla="*/ 3097212 w 2009"/>
              <a:gd name="T7" fmla="*/ 354012 h 1597"/>
              <a:gd name="T8" fmla="*/ 3189287 w 2009"/>
              <a:gd name="T9" fmla="*/ 2535237 h 1597"/>
              <a:gd name="T10" fmla="*/ 73025 w 2009"/>
              <a:gd name="T11" fmla="*/ 2535237 h 1597"/>
              <a:gd name="T12" fmla="*/ 0 w 2009"/>
              <a:gd name="T13" fmla="*/ 369887 h 1597"/>
              <a:gd name="T14" fmla="*/ 992187 w 2009"/>
              <a:gd name="T15" fmla="*/ 369887 h 1597"/>
              <a:gd name="T16" fmla="*/ 1000125 w 2009"/>
              <a:gd name="T17" fmla="*/ 20637 h 159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009" h="1597">
                <a:moveTo>
                  <a:pt x="630" y="13"/>
                </a:moveTo>
                <a:lnTo>
                  <a:pt x="1385" y="0"/>
                </a:lnTo>
                <a:lnTo>
                  <a:pt x="1395" y="228"/>
                </a:lnTo>
                <a:lnTo>
                  <a:pt x="1951" y="223"/>
                </a:lnTo>
                <a:lnTo>
                  <a:pt x="2009" y="1597"/>
                </a:lnTo>
                <a:lnTo>
                  <a:pt x="46" y="1597"/>
                </a:lnTo>
                <a:lnTo>
                  <a:pt x="0" y="233"/>
                </a:lnTo>
                <a:lnTo>
                  <a:pt x="625" y="233"/>
                </a:lnTo>
                <a:lnTo>
                  <a:pt x="630" y="13"/>
                </a:lnTo>
                <a:close/>
              </a:path>
            </a:pathLst>
          </a:custGeom>
          <a:noFill/>
          <a:ln w="63500" cap="flat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5610" name="AutoShape 12"/>
          <p:cNvSpPr>
            <a:spLocks noChangeArrowheads="1"/>
          </p:cNvSpPr>
          <p:nvPr/>
        </p:nvSpPr>
        <p:spPr bwMode="auto">
          <a:xfrm>
            <a:off x="5486400" y="381000"/>
            <a:ext cx="2286000" cy="1981200"/>
          </a:xfrm>
          <a:prstGeom prst="wedgeRectCallout">
            <a:avLst>
              <a:gd name="adj1" fmla="val -122917"/>
              <a:gd name="adj2" fmla="val 7130"/>
            </a:avLst>
          </a:prstGeom>
          <a:solidFill>
            <a:schemeClr val="tx1"/>
          </a:solidFill>
          <a:ln w="101600">
            <a:solidFill>
              <a:srgbClr val="C0C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en-US" dirty="0"/>
          </a:p>
        </p:txBody>
      </p:sp>
      <p:sp>
        <p:nvSpPr>
          <p:cNvPr id="25611" name="Text Box 13"/>
          <p:cNvSpPr txBox="1">
            <a:spLocks noChangeArrowheads="1"/>
          </p:cNvSpPr>
          <p:nvPr/>
        </p:nvSpPr>
        <p:spPr bwMode="auto">
          <a:xfrm>
            <a:off x="5638800" y="407988"/>
            <a:ext cx="1981200" cy="187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 u="sng" dirty="0">
                <a:solidFill>
                  <a:schemeClr val="bg1"/>
                </a:solidFill>
                <a:latin typeface="Arial Narrow" panose="020B0606020202030204" pitchFamily="34" charset="0"/>
              </a:rPr>
              <a:t>AREA #1</a:t>
            </a:r>
            <a:r>
              <a:rPr lang="en-US" sz="18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1800" dirty="0">
                <a:solidFill>
                  <a:schemeClr val="bg1"/>
                </a:solidFill>
                <a:latin typeface="Arial Narrow" panose="020B0606020202030204" pitchFamily="34" charset="0"/>
              </a:rPr>
              <a:t>+-5700 SF EXISTING EPDM SINGLE PLY OVER BUILT UP ROOF AND WOOD DECK</a:t>
            </a:r>
            <a:endParaRPr lang="en-US" sz="1800" dirty="0">
              <a:latin typeface="Arial Narrow" panose="020B0606020202030204" pitchFamily="34" charset="0"/>
            </a:endParaRPr>
          </a:p>
        </p:txBody>
      </p:sp>
      <p:sp>
        <p:nvSpPr>
          <p:cNvPr id="25612" name="Text Box 19"/>
          <p:cNvSpPr txBox="1">
            <a:spLocks noChangeArrowheads="1"/>
          </p:cNvSpPr>
          <p:nvPr/>
        </p:nvSpPr>
        <p:spPr bwMode="auto">
          <a:xfrm>
            <a:off x="6019800" y="6205993"/>
            <a:ext cx="2133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 dirty="0">
                <a:latin typeface="Arial Narrow" panose="020B0606020202030204" pitchFamily="34" charset="0"/>
              </a:rPr>
              <a:t>ROOF</a:t>
            </a:r>
          </a:p>
        </p:txBody>
      </p:sp>
    </p:spTree>
    <p:extLst>
      <p:ext uri="{BB962C8B-B14F-4D97-AF65-F5344CB8AC3E}">
        <p14:creationId xmlns:p14="http://schemas.microsoft.com/office/powerpoint/2010/main" val="58889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9" descr="C:\Documents and Settings\jyoung\Desktop\BethEl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05863" cy="587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dirty="0"/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6096000"/>
            <a:ext cx="9144000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dirty="0"/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dirty="0"/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dirty="0"/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228600" y="6248400"/>
            <a:ext cx="31242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900" b="1" dirty="0" smtClean="0">
                <a:latin typeface="Arial Narrow" panose="020B0606020202030204" pitchFamily="34" charset="0"/>
              </a:rPr>
              <a:t>TEMPLE HERITAGE CENTER</a:t>
            </a:r>
            <a:endParaRPr lang="en-US" sz="900" b="1" dirty="0">
              <a:latin typeface="Arial Narrow" panose="020B0606020202030204" pitchFamily="34" charset="0"/>
            </a:endParaRPr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228600" y="6400800"/>
            <a:ext cx="22098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800" dirty="0">
                <a:latin typeface="Arial Narrow" panose="020B0606020202030204" pitchFamily="34" charset="0"/>
              </a:rPr>
              <a:t>INDIANAPOLIS, INDIANA USA</a:t>
            </a:r>
          </a:p>
        </p:txBody>
      </p:sp>
      <p:sp>
        <p:nvSpPr>
          <p:cNvPr id="26633" name="Freeform 10"/>
          <p:cNvSpPr>
            <a:spLocks/>
          </p:cNvSpPr>
          <p:nvPr/>
        </p:nvSpPr>
        <p:spPr bwMode="auto">
          <a:xfrm>
            <a:off x="4800600" y="3810000"/>
            <a:ext cx="990600" cy="457200"/>
          </a:xfrm>
          <a:custGeom>
            <a:avLst/>
            <a:gdLst>
              <a:gd name="T0" fmla="*/ 0 w 624"/>
              <a:gd name="T1" fmla="*/ 0 h 192"/>
              <a:gd name="T2" fmla="*/ 990600 w 624"/>
              <a:gd name="T3" fmla="*/ 0 h 192"/>
              <a:gd name="T4" fmla="*/ 990600 w 624"/>
              <a:gd name="T5" fmla="*/ 457200 h 192"/>
              <a:gd name="T6" fmla="*/ 0 w 624"/>
              <a:gd name="T7" fmla="*/ 457200 h 192"/>
              <a:gd name="T8" fmla="*/ 0 w 624"/>
              <a:gd name="T9" fmla="*/ 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24" h="192">
                <a:moveTo>
                  <a:pt x="0" y="0"/>
                </a:moveTo>
                <a:lnTo>
                  <a:pt x="624" y="0"/>
                </a:lnTo>
                <a:lnTo>
                  <a:pt x="624" y="192"/>
                </a:lnTo>
                <a:lnTo>
                  <a:pt x="0" y="192"/>
                </a:lnTo>
                <a:lnTo>
                  <a:pt x="0" y="0"/>
                </a:lnTo>
                <a:close/>
              </a:path>
            </a:pathLst>
          </a:custGeom>
          <a:noFill/>
          <a:ln w="63500" cap="flat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6634" name="Freeform 11"/>
          <p:cNvSpPr>
            <a:spLocks/>
          </p:cNvSpPr>
          <p:nvPr/>
        </p:nvSpPr>
        <p:spPr bwMode="auto">
          <a:xfrm>
            <a:off x="2819400" y="3810000"/>
            <a:ext cx="1143000" cy="457200"/>
          </a:xfrm>
          <a:custGeom>
            <a:avLst/>
            <a:gdLst>
              <a:gd name="T0" fmla="*/ 0 w 624"/>
              <a:gd name="T1" fmla="*/ 0 h 192"/>
              <a:gd name="T2" fmla="*/ 1143000 w 624"/>
              <a:gd name="T3" fmla="*/ 0 h 192"/>
              <a:gd name="T4" fmla="*/ 1143000 w 624"/>
              <a:gd name="T5" fmla="*/ 457200 h 192"/>
              <a:gd name="T6" fmla="*/ 0 w 624"/>
              <a:gd name="T7" fmla="*/ 457200 h 192"/>
              <a:gd name="T8" fmla="*/ 0 w 624"/>
              <a:gd name="T9" fmla="*/ 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24" h="192">
                <a:moveTo>
                  <a:pt x="0" y="0"/>
                </a:moveTo>
                <a:lnTo>
                  <a:pt x="624" y="0"/>
                </a:lnTo>
                <a:lnTo>
                  <a:pt x="624" y="192"/>
                </a:lnTo>
                <a:lnTo>
                  <a:pt x="0" y="192"/>
                </a:lnTo>
                <a:lnTo>
                  <a:pt x="0" y="0"/>
                </a:lnTo>
                <a:close/>
              </a:path>
            </a:pathLst>
          </a:custGeom>
          <a:noFill/>
          <a:ln w="63500" cap="flat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6635" name="AutoShape 12"/>
          <p:cNvSpPr>
            <a:spLocks noChangeArrowheads="1"/>
          </p:cNvSpPr>
          <p:nvPr/>
        </p:nvSpPr>
        <p:spPr bwMode="auto">
          <a:xfrm>
            <a:off x="6477000" y="1828800"/>
            <a:ext cx="2286000" cy="1447800"/>
          </a:xfrm>
          <a:prstGeom prst="wedgeRectCallout">
            <a:avLst>
              <a:gd name="adj1" fmla="val -99028"/>
              <a:gd name="adj2" fmla="val 90792"/>
            </a:avLst>
          </a:prstGeom>
          <a:solidFill>
            <a:schemeClr val="tx1"/>
          </a:solidFill>
          <a:ln w="101600">
            <a:solidFill>
              <a:srgbClr val="C0C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en-US" dirty="0"/>
          </a:p>
        </p:txBody>
      </p:sp>
      <p:sp>
        <p:nvSpPr>
          <p:cNvPr id="26636" name="Text Box 13"/>
          <p:cNvSpPr txBox="1">
            <a:spLocks noChangeArrowheads="1"/>
          </p:cNvSpPr>
          <p:nvPr/>
        </p:nvSpPr>
        <p:spPr bwMode="auto">
          <a:xfrm>
            <a:off x="6705600" y="1871663"/>
            <a:ext cx="1981200" cy="132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 u="sng" dirty="0">
                <a:solidFill>
                  <a:schemeClr val="bg1"/>
                </a:solidFill>
                <a:latin typeface="Arial Narrow" panose="020B0606020202030204" pitchFamily="34" charset="0"/>
              </a:rPr>
              <a:t>AREA #2</a:t>
            </a:r>
            <a:r>
              <a:rPr lang="en-US" sz="18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1800" dirty="0">
                <a:solidFill>
                  <a:schemeClr val="bg1"/>
                </a:solidFill>
                <a:latin typeface="Arial Narrow" panose="020B0606020202030204" pitchFamily="34" charset="0"/>
              </a:rPr>
              <a:t>+-280 SF EXISTING PVC SINGLE PLY OVER WOOD DECK</a:t>
            </a:r>
            <a:endParaRPr lang="en-US" sz="1800" dirty="0">
              <a:latin typeface="Arial Narrow" panose="020B0606020202030204" pitchFamily="34" charset="0"/>
            </a:endParaRPr>
          </a:p>
        </p:txBody>
      </p:sp>
      <p:sp>
        <p:nvSpPr>
          <p:cNvPr id="26637" name="Freeform 14"/>
          <p:cNvSpPr>
            <a:spLocks/>
          </p:cNvSpPr>
          <p:nvPr/>
        </p:nvSpPr>
        <p:spPr bwMode="auto">
          <a:xfrm>
            <a:off x="2819400" y="4495800"/>
            <a:ext cx="838200" cy="533400"/>
          </a:xfrm>
          <a:custGeom>
            <a:avLst/>
            <a:gdLst>
              <a:gd name="T0" fmla="*/ 0 w 624"/>
              <a:gd name="T1" fmla="*/ 0 h 192"/>
              <a:gd name="T2" fmla="*/ 838200 w 624"/>
              <a:gd name="T3" fmla="*/ 0 h 192"/>
              <a:gd name="T4" fmla="*/ 838200 w 624"/>
              <a:gd name="T5" fmla="*/ 533400 h 192"/>
              <a:gd name="T6" fmla="*/ 0 w 624"/>
              <a:gd name="T7" fmla="*/ 533400 h 192"/>
              <a:gd name="T8" fmla="*/ 0 w 624"/>
              <a:gd name="T9" fmla="*/ 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24" h="192">
                <a:moveTo>
                  <a:pt x="0" y="0"/>
                </a:moveTo>
                <a:lnTo>
                  <a:pt x="624" y="0"/>
                </a:lnTo>
                <a:lnTo>
                  <a:pt x="624" y="192"/>
                </a:lnTo>
                <a:lnTo>
                  <a:pt x="0" y="192"/>
                </a:lnTo>
                <a:lnTo>
                  <a:pt x="0" y="0"/>
                </a:lnTo>
                <a:close/>
              </a:path>
            </a:pathLst>
          </a:custGeom>
          <a:noFill/>
          <a:ln w="63500" cap="flat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6638" name="AutoShape 15"/>
          <p:cNvSpPr>
            <a:spLocks noChangeArrowheads="1"/>
          </p:cNvSpPr>
          <p:nvPr/>
        </p:nvSpPr>
        <p:spPr bwMode="auto">
          <a:xfrm>
            <a:off x="304800" y="1905000"/>
            <a:ext cx="2286000" cy="1447800"/>
          </a:xfrm>
          <a:prstGeom prst="wedgeRectCallout">
            <a:avLst>
              <a:gd name="adj1" fmla="val 93750"/>
              <a:gd name="adj2" fmla="val 89912"/>
            </a:avLst>
          </a:prstGeom>
          <a:solidFill>
            <a:schemeClr val="tx1"/>
          </a:solidFill>
          <a:ln w="101600">
            <a:solidFill>
              <a:srgbClr val="C0C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en-US" dirty="0"/>
          </a:p>
        </p:txBody>
      </p:sp>
      <p:sp>
        <p:nvSpPr>
          <p:cNvPr id="26639" name="Text Box 16"/>
          <p:cNvSpPr txBox="1">
            <a:spLocks noChangeArrowheads="1"/>
          </p:cNvSpPr>
          <p:nvPr/>
        </p:nvSpPr>
        <p:spPr bwMode="auto">
          <a:xfrm>
            <a:off x="457200" y="1981200"/>
            <a:ext cx="1981200" cy="1328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 u="sng" dirty="0">
                <a:solidFill>
                  <a:schemeClr val="bg1"/>
                </a:solidFill>
                <a:latin typeface="Arial Narrow" panose="020B0606020202030204" pitchFamily="34" charset="0"/>
              </a:rPr>
              <a:t>AREA #3</a:t>
            </a:r>
            <a:r>
              <a:rPr lang="en-US" sz="18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1800" dirty="0">
                <a:solidFill>
                  <a:schemeClr val="bg1"/>
                </a:solidFill>
                <a:latin typeface="Arial Narrow" panose="020B0606020202030204" pitchFamily="34" charset="0"/>
              </a:rPr>
              <a:t>+-280 SF EXISTING EPDM SINGLE PLY OVER WOOD DECK</a:t>
            </a:r>
            <a:endParaRPr lang="en-US" sz="1800" dirty="0">
              <a:latin typeface="Arial Narrow" panose="020B0606020202030204" pitchFamily="34" charset="0"/>
            </a:endParaRPr>
          </a:p>
        </p:txBody>
      </p:sp>
      <p:sp>
        <p:nvSpPr>
          <p:cNvPr id="26640" name="AutoShape 17"/>
          <p:cNvSpPr>
            <a:spLocks noChangeArrowheads="1"/>
          </p:cNvSpPr>
          <p:nvPr/>
        </p:nvSpPr>
        <p:spPr bwMode="auto">
          <a:xfrm>
            <a:off x="6400800" y="4267200"/>
            <a:ext cx="2286000" cy="1524000"/>
          </a:xfrm>
          <a:prstGeom prst="wedgeRectCallout">
            <a:avLst>
              <a:gd name="adj1" fmla="val -173542"/>
              <a:gd name="adj2" fmla="val -18227"/>
            </a:avLst>
          </a:prstGeom>
          <a:solidFill>
            <a:schemeClr val="tx1"/>
          </a:solidFill>
          <a:ln w="101600">
            <a:solidFill>
              <a:srgbClr val="C0C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6641" name="Text Box 18"/>
          <p:cNvSpPr txBox="1">
            <a:spLocks noChangeArrowheads="1"/>
          </p:cNvSpPr>
          <p:nvPr/>
        </p:nvSpPr>
        <p:spPr bwMode="auto">
          <a:xfrm>
            <a:off x="6553200" y="4325938"/>
            <a:ext cx="1981200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sz="1800" u="sng" dirty="0">
                <a:solidFill>
                  <a:schemeClr val="bg1"/>
                </a:solidFill>
                <a:latin typeface="Arial Narrow" panose="020B0606020202030204" pitchFamily="34" charset="0"/>
              </a:rPr>
              <a:t>AREA #4</a:t>
            </a:r>
            <a:r>
              <a:rPr lang="en-US" sz="18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  <a:latin typeface="Arial Narrow" panose="020B0606020202030204" pitchFamily="34" charset="0"/>
              </a:rPr>
              <a:t>+-235 SF EXISTING PVC SINGLE PLY OVER CONCRETE DECK</a:t>
            </a:r>
            <a:endParaRPr lang="en-US" sz="1800" dirty="0">
              <a:latin typeface="Arial Narrow" panose="020B0606020202030204" pitchFamily="34" charset="0"/>
            </a:endParaRPr>
          </a:p>
        </p:txBody>
      </p:sp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6019800" y="6205993"/>
            <a:ext cx="2133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 dirty="0">
                <a:latin typeface="Arial Narrow" panose="020B0606020202030204" pitchFamily="34" charset="0"/>
              </a:rPr>
              <a:t>ROOF</a:t>
            </a:r>
          </a:p>
        </p:txBody>
      </p:sp>
    </p:spTree>
    <p:extLst>
      <p:ext uri="{BB962C8B-B14F-4D97-AF65-F5344CB8AC3E}">
        <p14:creationId xmlns:p14="http://schemas.microsoft.com/office/powerpoint/2010/main" val="152626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20" y="152399"/>
            <a:ext cx="8839200" cy="6007205"/>
          </a:xfrm>
          <a:prstGeom prst="rect">
            <a:avLst/>
          </a:prstGeom>
        </p:spPr>
      </p:pic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dirty="0"/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6096000"/>
            <a:ext cx="9144000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dirty="0"/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dirty="0"/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dirty="0"/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228600" y="6248400"/>
            <a:ext cx="31242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900" b="1" dirty="0" smtClean="0">
                <a:latin typeface="Arial Narrow" panose="020B0606020202030204" pitchFamily="34" charset="0"/>
              </a:rPr>
              <a:t>TEMPLE HERITAGE CENTER</a:t>
            </a:r>
            <a:endParaRPr lang="en-US" sz="900" b="1" dirty="0">
              <a:latin typeface="Arial Narrow" panose="020B0606020202030204" pitchFamily="34" charset="0"/>
            </a:endParaRPr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228600" y="6400800"/>
            <a:ext cx="22098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800" dirty="0">
                <a:latin typeface="Arial Narrow" panose="020B0606020202030204" pitchFamily="34" charset="0"/>
              </a:rPr>
              <a:t>INDIANAPOLIS, INDIANA USA</a:t>
            </a:r>
          </a:p>
        </p:txBody>
      </p:sp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5943600" y="6205993"/>
            <a:ext cx="2133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 dirty="0" smtClean="0">
                <a:latin typeface="Arial Narrow" panose="020B0606020202030204" pitchFamily="34" charset="0"/>
              </a:rPr>
              <a:t>ENTRANCE</a:t>
            </a:r>
            <a:endParaRPr lang="en-US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07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81" name="Picture 6" descr="http://mfcdc.sharepoint.com/siteimages/photos%200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25" y="3378279"/>
            <a:ext cx="3570288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427038"/>
            <a:ext cx="9144000" cy="1524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533400"/>
            <a:ext cx="9144000" cy="6858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4275" name="TextBox 11"/>
          <p:cNvSpPr txBox="1">
            <a:spLocks noChangeArrowheads="1"/>
          </p:cNvSpPr>
          <p:nvPr/>
        </p:nvSpPr>
        <p:spPr bwMode="auto">
          <a:xfrm>
            <a:off x="7271804" y="6210300"/>
            <a:ext cx="140864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tabLst>
                <a:tab pos="396875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96875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tabLst>
                <a:tab pos="396875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tabLst>
                <a:tab pos="396875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tabLst>
                <a:tab pos="396875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396875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396875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396875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396875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/>
            <a:r>
              <a:rPr lang="en-US" sz="1000" b="1" dirty="0">
                <a:latin typeface="Gill Sans MT" charset="0"/>
              </a:rPr>
              <a:t>Sources:</a:t>
            </a:r>
            <a:r>
              <a:rPr lang="en-US" sz="1000" dirty="0">
                <a:latin typeface="Gill Sans MT" charset="0"/>
              </a:rPr>
              <a:t>  </a:t>
            </a:r>
            <a:r>
              <a:rPr lang="en-US" sz="1000" dirty="0" smtClean="0">
                <a:latin typeface="Gill Sans MT" charset="0"/>
              </a:rPr>
              <a:t>MFCDC.org</a:t>
            </a:r>
            <a:endParaRPr lang="en-US" sz="1000" dirty="0">
              <a:latin typeface="Gill Sans MT" charset="0"/>
            </a:endParaRPr>
          </a:p>
        </p:txBody>
      </p:sp>
      <p:sp>
        <p:nvSpPr>
          <p:cNvPr id="54276" name="Title 1"/>
          <p:cNvSpPr>
            <a:spLocks noGrp="1"/>
          </p:cNvSpPr>
          <p:nvPr>
            <p:ph type="title" idx="4294967295"/>
          </p:nvPr>
        </p:nvSpPr>
        <p:spPr>
          <a:xfrm>
            <a:off x="0" y="503238"/>
            <a:ext cx="8229600" cy="6858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z="3200" dirty="0">
                <a:solidFill>
                  <a:schemeClr val="bg1"/>
                </a:solidFill>
                <a:latin typeface="Gill Sans MT" charset="0"/>
              </a:rPr>
              <a:t>Mapleton Fall Creek Development Corporation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020955" y="6415088"/>
            <a:ext cx="3446776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Gill Sans MT" pitchFamily="34" charset="0"/>
                <a:ea typeface="+mn-ea"/>
                <a:cs typeface="+mn-cs"/>
              </a:rPr>
              <a:t>2013 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Gill Sans MT" pitchFamily="34" charset="0"/>
                <a:ea typeface="+mn-ea"/>
                <a:cs typeface="+mn-cs"/>
              </a:rPr>
              <a:t>|  © Mapleton-Fall Creek Development Corporation |  </a:t>
            </a:r>
            <a:fld id="{76F9164A-64A7-0C4C-B552-AE596914FE57}" type="slidenum">
              <a:rPr lang="en-US" sz="1000">
                <a:solidFill>
                  <a:schemeClr val="bg1">
                    <a:lumMod val="50000"/>
                  </a:schemeClr>
                </a:solidFill>
                <a:latin typeface="Gill Sans MT" pitchFamily="34" charset="0"/>
                <a:ea typeface="+mn-ea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</a:t>
            </a:fld>
            <a:endParaRPr lang="en-US" sz="1000" dirty="0">
              <a:solidFill>
                <a:schemeClr val="bg1">
                  <a:lumMod val="50000"/>
                </a:schemeClr>
              </a:solidFill>
              <a:latin typeface="Gill Sans MT" pitchFamily="34" charset="0"/>
              <a:ea typeface="+mn-ea"/>
              <a:cs typeface="+mn-cs"/>
            </a:endParaRPr>
          </a:p>
        </p:txBody>
      </p:sp>
      <p:sp>
        <p:nvSpPr>
          <p:cNvPr id="54278" name="TextBox 60"/>
          <p:cNvSpPr txBox="1">
            <a:spLocks noChangeArrowheads="1"/>
          </p:cNvSpPr>
          <p:nvPr/>
        </p:nvSpPr>
        <p:spPr bwMode="auto">
          <a:xfrm>
            <a:off x="5192713" y="1595438"/>
            <a:ext cx="3548062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dirty="0">
                <a:latin typeface="Gill Sans MT" charset="0"/>
              </a:rPr>
              <a:t>Mission:  </a:t>
            </a:r>
            <a:r>
              <a:rPr lang="en-US" i="1" dirty="0">
                <a:latin typeface="Gill Sans MT" charset="0"/>
              </a:rPr>
              <a:t>Connecting neighborhood partners to help, serve, revitalize, stimulate, and invest resources to rebuild an affordable, safe and vital community.</a:t>
            </a:r>
          </a:p>
        </p:txBody>
      </p:sp>
      <p:pic>
        <p:nvPicPr>
          <p:cNvPr id="54279" name="Picture 2" descr="http://mfcdc.sharepoint.com/SiteImages/MFCDCtit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478463"/>
            <a:ext cx="400685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15938" y="1646238"/>
            <a:ext cx="3810000" cy="34163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Housing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dirty="0">
              <a:latin typeface="+mn-lt"/>
              <a:ea typeface="+mn-ea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Economic Development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dirty="0">
              <a:latin typeface="+mn-lt"/>
              <a:ea typeface="+mn-ea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Parks &amp; Public Spaces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dirty="0">
              <a:latin typeface="+mn-lt"/>
              <a:ea typeface="+mn-ea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Infrastructure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dirty="0">
              <a:latin typeface="+mn-lt"/>
              <a:ea typeface="+mn-ea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Sustainability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dirty="0">
              <a:latin typeface="+mn-lt"/>
              <a:ea typeface="+mn-ea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Community Building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9720" y="-1246908"/>
            <a:ext cx="11272085" cy="7136284"/>
          </a:xfrm>
          <a:prstGeom prst="rect">
            <a:avLst/>
          </a:prstGeom>
        </p:spPr>
      </p:pic>
      <p:sp>
        <p:nvSpPr>
          <p:cNvPr id="47108" name="Text Box 3"/>
          <p:cNvSpPr txBox="1">
            <a:spLocks noChangeArrowheads="1"/>
          </p:cNvSpPr>
          <p:nvPr/>
        </p:nvSpPr>
        <p:spPr bwMode="auto">
          <a:xfrm>
            <a:off x="228600" y="6400800"/>
            <a:ext cx="22098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800" dirty="0">
                <a:latin typeface="Arial Narrow" panose="020B0606020202030204" pitchFamily="34" charset="0"/>
              </a:rPr>
              <a:t>INDIANAPOLIS, INDIANA USA</a:t>
            </a:r>
          </a:p>
        </p:txBody>
      </p:sp>
      <p:sp>
        <p:nvSpPr>
          <p:cNvPr id="47109" name="Rectangle 4"/>
          <p:cNvSpPr>
            <a:spLocks noChangeArrowheads="1"/>
          </p:cNvSpPr>
          <p:nvPr/>
        </p:nvSpPr>
        <p:spPr bwMode="auto">
          <a:xfrm>
            <a:off x="0" y="6096000"/>
            <a:ext cx="9144000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dirty="0"/>
          </a:p>
        </p:txBody>
      </p:sp>
      <p:sp>
        <p:nvSpPr>
          <p:cNvPr id="47110" name="Rectangle 5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dirty="0"/>
          </a:p>
        </p:txBody>
      </p:sp>
      <p:sp>
        <p:nvSpPr>
          <p:cNvPr id="47111" name="Rectangle 6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dirty="0"/>
          </a:p>
        </p:txBody>
      </p:sp>
      <p:sp>
        <p:nvSpPr>
          <p:cNvPr id="47112" name="Rectangle 7"/>
          <p:cNvSpPr>
            <a:spLocks noChangeArrowheads="1"/>
          </p:cNvSpPr>
          <p:nvPr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dirty="0"/>
          </a:p>
        </p:txBody>
      </p:sp>
      <p:sp>
        <p:nvSpPr>
          <p:cNvPr id="47113" name="Text Box 8"/>
          <p:cNvSpPr txBox="1">
            <a:spLocks noChangeArrowheads="1"/>
          </p:cNvSpPr>
          <p:nvPr/>
        </p:nvSpPr>
        <p:spPr bwMode="auto">
          <a:xfrm>
            <a:off x="228600" y="6248400"/>
            <a:ext cx="31242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900" b="1" dirty="0" smtClean="0">
                <a:latin typeface="Arial Narrow" panose="020B0606020202030204" pitchFamily="34" charset="0"/>
              </a:rPr>
              <a:t>TEMPLE HERITAGE CENTER</a:t>
            </a:r>
            <a:endParaRPr lang="en-US" sz="900" b="1" dirty="0">
              <a:latin typeface="Arial Narrow" panose="020B0606020202030204" pitchFamily="34" charset="0"/>
            </a:endParaRPr>
          </a:p>
        </p:txBody>
      </p:sp>
      <p:sp>
        <p:nvSpPr>
          <p:cNvPr id="47114" name="Text Box 9"/>
          <p:cNvSpPr txBox="1">
            <a:spLocks noChangeArrowheads="1"/>
          </p:cNvSpPr>
          <p:nvPr/>
        </p:nvSpPr>
        <p:spPr bwMode="auto">
          <a:xfrm>
            <a:off x="6019800" y="6278563"/>
            <a:ext cx="2133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 b="1" dirty="0" smtClean="0">
                <a:latin typeface="Arial Narrow" panose="020B0606020202030204" pitchFamily="34" charset="0"/>
              </a:rPr>
              <a:t>FIRST FLOOR PLAN</a:t>
            </a:r>
            <a:endParaRPr lang="en-US" sz="18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28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9720" y="-1246908"/>
            <a:ext cx="11272085" cy="7136284"/>
          </a:xfrm>
          <a:prstGeom prst="rect">
            <a:avLst/>
          </a:prstGeom>
        </p:spPr>
      </p:pic>
      <p:sp>
        <p:nvSpPr>
          <p:cNvPr id="47108" name="Text Box 3"/>
          <p:cNvSpPr txBox="1">
            <a:spLocks noChangeArrowheads="1"/>
          </p:cNvSpPr>
          <p:nvPr/>
        </p:nvSpPr>
        <p:spPr bwMode="auto">
          <a:xfrm>
            <a:off x="228600" y="6400800"/>
            <a:ext cx="22098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800" dirty="0">
                <a:latin typeface="Arial Narrow" panose="020B0606020202030204" pitchFamily="34" charset="0"/>
              </a:rPr>
              <a:t>INDIANAPOLIS, INDIANA USA</a:t>
            </a:r>
          </a:p>
        </p:txBody>
      </p:sp>
      <p:sp>
        <p:nvSpPr>
          <p:cNvPr id="47109" name="Rectangle 4"/>
          <p:cNvSpPr>
            <a:spLocks noChangeArrowheads="1"/>
          </p:cNvSpPr>
          <p:nvPr/>
        </p:nvSpPr>
        <p:spPr bwMode="auto">
          <a:xfrm>
            <a:off x="0" y="6096000"/>
            <a:ext cx="9144000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dirty="0"/>
          </a:p>
        </p:txBody>
      </p:sp>
      <p:sp>
        <p:nvSpPr>
          <p:cNvPr id="47110" name="Rectangle 5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dirty="0"/>
          </a:p>
        </p:txBody>
      </p:sp>
      <p:sp>
        <p:nvSpPr>
          <p:cNvPr id="47111" name="Rectangle 6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dirty="0"/>
          </a:p>
        </p:txBody>
      </p:sp>
      <p:sp>
        <p:nvSpPr>
          <p:cNvPr id="47112" name="Rectangle 7"/>
          <p:cNvSpPr>
            <a:spLocks noChangeArrowheads="1"/>
          </p:cNvSpPr>
          <p:nvPr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dirty="0"/>
          </a:p>
        </p:txBody>
      </p:sp>
      <p:sp>
        <p:nvSpPr>
          <p:cNvPr id="47113" name="Text Box 8"/>
          <p:cNvSpPr txBox="1">
            <a:spLocks noChangeArrowheads="1"/>
          </p:cNvSpPr>
          <p:nvPr/>
        </p:nvSpPr>
        <p:spPr bwMode="auto">
          <a:xfrm>
            <a:off x="228600" y="6248400"/>
            <a:ext cx="31242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900" b="1" dirty="0" smtClean="0">
                <a:latin typeface="Arial Narrow" panose="020B0606020202030204" pitchFamily="34" charset="0"/>
              </a:rPr>
              <a:t>TEMPLE HERITAGE CENTER</a:t>
            </a:r>
            <a:endParaRPr lang="en-US" sz="900" b="1" dirty="0">
              <a:latin typeface="Arial Narrow" panose="020B0606020202030204" pitchFamily="34" charset="0"/>
            </a:endParaRPr>
          </a:p>
        </p:txBody>
      </p:sp>
      <p:sp>
        <p:nvSpPr>
          <p:cNvPr id="47114" name="Text Box 9"/>
          <p:cNvSpPr txBox="1">
            <a:spLocks noChangeArrowheads="1"/>
          </p:cNvSpPr>
          <p:nvPr/>
        </p:nvSpPr>
        <p:spPr bwMode="auto">
          <a:xfrm>
            <a:off x="6019800" y="6278563"/>
            <a:ext cx="2133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 b="1" dirty="0" smtClean="0">
                <a:latin typeface="Arial Narrow" panose="020B0606020202030204" pitchFamily="34" charset="0"/>
              </a:rPr>
              <a:t>FIRST FLOOR PLAN</a:t>
            </a:r>
            <a:endParaRPr lang="en-US" sz="1800" b="1" dirty="0">
              <a:latin typeface="Arial Narrow" panose="020B0606020202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359" y="2388972"/>
            <a:ext cx="4933468" cy="3700101"/>
          </a:xfrm>
          <a:prstGeom prst="rect">
            <a:avLst/>
          </a:prstGeom>
        </p:spPr>
      </p:pic>
      <p:sp>
        <p:nvSpPr>
          <p:cNvPr id="3" name="Notched Right Arrow 2"/>
          <p:cNvSpPr/>
          <p:nvPr/>
        </p:nvSpPr>
        <p:spPr>
          <a:xfrm rot="4912285">
            <a:off x="2154288" y="2042350"/>
            <a:ext cx="432407" cy="214183"/>
          </a:xfrm>
          <a:prstGeom prst="notchedRight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50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9720" y="-1246908"/>
            <a:ext cx="11272085" cy="7136284"/>
          </a:xfrm>
          <a:prstGeom prst="rect">
            <a:avLst/>
          </a:prstGeom>
        </p:spPr>
      </p:pic>
      <p:sp>
        <p:nvSpPr>
          <p:cNvPr id="47108" name="Text Box 3"/>
          <p:cNvSpPr txBox="1">
            <a:spLocks noChangeArrowheads="1"/>
          </p:cNvSpPr>
          <p:nvPr/>
        </p:nvSpPr>
        <p:spPr bwMode="auto">
          <a:xfrm>
            <a:off x="228600" y="6400800"/>
            <a:ext cx="22098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800" dirty="0">
                <a:latin typeface="Arial Narrow" panose="020B0606020202030204" pitchFamily="34" charset="0"/>
              </a:rPr>
              <a:t>INDIANAPOLIS, INDIANA USA</a:t>
            </a:r>
          </a:p>
        </p:txBody>
      </p:sp>
      <p:sp>
        <p:nvSpPr>
          <p:cNvPr id="47109" name="Rectangle 4"/>
          <p:cNvSpPr>
            <a:spLocks noChangeArrowheads="1"/>
          </p:cNvSpPr>
          <p:nvPr/>
        </p:nvSpPr>
        <p:spPr bwMode="auto">
          <a:xfrm>
            <a:off x="0" y="6096000"/>
            <a:ext cx="9144000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dirty="0"/>
          </a:p>
        </p:txBody>
      </p:sp>
      <p:sp>
        <p:nvSpPr>
          <p:cNvPr id="47110" name="Rectangle 5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dirty="0"/>
          </a:p>
        </p:txBody>
      </p:sp>
      <p:sp>
        <p:nvSpPr>
          <p:cNvPr id="47111" name="Rectangle 6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dirty="0"/>
          </a:p>
        </p:txBody>
      </p:sp>
      <p:sp>
        <p:nvSpPr>
          <p:cNvPr id="47112" name="Rectangle 7"/>
          <p:cNvSpPr>
            <a:spLocks noChangeArrowheads="1"/>
          </p:cNvSpPr>
          <p:nvPr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dirty="0"/>
          </a:p>
        </p:txBody>
      </p:sp>
      <p:sp>
        <p:nvSpPr>
          <p:cNvPr id="47113" name="Text Box 8"/>
          <p:cNvSpPr txBox="1">
            <a:spLocks noChangeArrowheads="1"/>
          </p:cNvSpPr>
          <p:nvPr/>
        </p:nvSpPr>
        <p:spPr bwMode="auto">
          <a:xfrm>
            <a:off x="228600" y="6248400"/>
            <a:ext cx="31242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900" b="1" dirty="0" smtClean="0">
                <a:latin typeface="Arial Narrow" panose="020B0606020202030204" pitchFamily="34" charset="0"/>
              </a:rPr>
              <a:t>TEMPLE HERITAGE CENTER</a:t>
            </a:r>
            <a:endParaRPr lang="en-US" sz="900" b="1" dirty="0">
              <a:latin typeface="Arial Narrow" panose="020B0606020202030204" pitchFamily="34" charset="0"/>
            </a:endParaRPr>
          </a:p>
        </p:txBody>
      </p:sp>
      <p:sp>
        <p:nvSpPr>
          <p:cNvPr id="47114" name="Text Box 9"/>
          <p:cNvSpPr txBox="1">
            <a:spLocks noChangeArrowheads="1"/>
          </p:cNvSpPr>
          <p:nvPr/>
        </p:nvSpPr>
        <p:spPr bwMode="auto">
          <a:xfrm>
            <a:off x="6019800" y="6278563"/>
            <a:ext cx="2133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 b="1" dirty="0" smtClean="0">
                <a:latin typeface="Arial Narrow" panose="020B0606020202030204" pitchFamily="34" charset="0"/>
              </a:rPr>
              <a:t>FIRST FLOOR PLAN</a:t>
            </a:r>
            <a:endParaRPr lang="en-US" sz="1800" b="1" dirty="0">
              <a:latin typeface="Arial Narrow" panose="020B0606020202030204" pitchFamily="34" charset="0"/>
            </a:endParaRPr>
          </a:p>
        </p:txBody>
      </p:sp>
      <p:sp>
        <p:nvSpPr>
          <p:cNvPr id="3" name="Notched Right Arrow 2"/>
          <p:cNvSpPr/>
          <p:nvPr/>
        </p:nvSpPr>
        <p:spPr>
          <a:xfrm rot="4376425">
            <a:off x="2625849" y="2156475"/>
            <a:ext cx="432407" cy="214183"/>
          </a:xfrm>
          <a:prstGeom prst="notchedRight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751" y="665848"/>
            <a:ext cx="4072614" cy="543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43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9885" y="-1040284"/>
            <a:ext cx="11272085" cy="7136284"/>
          </a:xfrm>
          <a:prstGeom prst="rect">
            <a:avLst/>
          </a:prstGeom>
        </p:spPr>
      </p:pic>
      <p:sp>
        <p:nvSpPr>
          <p:cNvPr id="47108" name="Text Box 3"/>
          <p:cNvSpPr txBox="1">
            <a:spLocks noChangeArrowheads="1"/>
          </p:cNvSpPr>
          <p:nvPr/>
        </p:nvSpPr>
        <p:spPr bwMode="auto">
          <a:xfrm>
            <a:off x="228600" y="6400800"/>
            <a:ext cx="22098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800" dirty="0">
                <a:latin typeface="Arial Narrow" panose="020B0606020202030204" pitchFamily="34" charset="0"/>
              </a:rPr>
              <a:t>INDIANAPOLIS, INDIANA USA</a:t>
            </a:r>
          </a:p>
        </p:txBody>
      </p:sp>
      <p:sp>
        <p:nvSpPr>
          <p:cNvPr id="47109" name="Rectangle 4"/>
          <p:cNvSpPr>
            <a:spLocks noChangeArrowheads="1"/>
          </p:cNvSpPr>
          <p:nvPr/>
        </p:nvSpPr>
        <p:spPr bwMode="auto">
          <a:xfrm>
            <a:off x="0" y="6096000"/>
            <a:ext cx="9144000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dirty="0"/>
          </a:p>
        </p:txBody>
      </p:sp>
      <p:sp>
        <p:nvSpPr>
          <p:cNvPr id="47110" name="Rectangle 5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dirty="0"/>
          </a:p>
        </p:txBody>
      </p:sp>
      <p:sp>
        <p:nvSpPr>
          <p:cNvPr id="47111" name="Rectangle 6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dirty="0"/>
          </a:p>
        </p:txBody>
      </p:sp>
      <p:sp>
        <p:nvSpPr>
          <p:cNvPr id="47112" name="Rectangle 7"/>
          <p:cNvSpPr>
            <a:spLocks noChangeArrowheads="1"/>
          </p:cNvSpPr>
          <p:nvPr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dirty="0"/>
          </a:p>
        </p:txBody>
      </p:sp>
      <p:sp>
        <p:nvSpPr>
          <p:cNvPr id="47113" name="Text Box 8"/>
          <p:cNvSpPr txBox="1">
            <a:spLocks noChangeArrowheads="1"/>
          </p:cNvSpPr>
          <p:nvPr/>
        </p:nvSpPr>
        <p:spPr bwMode="auto">
          <a:xfrm>
            <a:off x="228600" y="6248400"/>
            <a:ext cx="31242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900" b="1" dirty="0" smtClean="0">
                <a:latin typeface="Arial Narrow" panose="020B0606020202030204" pitchFamily="34" charset="0"/>
              </a:rPr>
              <a:t>TEMPLE HERITAGE CENTER</a:t>
            </a:r>
            <a:endParaRPr lang="en-US" sz="900" b="1" dirty="0">
              <a:latin typeface="Arial Narrow" panose="020B0606020202030204" pitchFamily="34" charset="0"/>
            </a:endParaRPr>
          </a:p>
        </p:txBody>
      </p:sp>
      <p:sp>
        <p:nvSpPr>
          <p:cNvPr id="47114" name="Text Box 9"/>
          <p:cNvSpPr txBox="1">
            <a:spLocks noChangeArrowheads="1"/>
          </p:cNvSpPr>
          <p:nvPr/>
        </p:nvSpPr>
        <p:spPr bwMode="auto">
          <a:xfrm>
            <a:off x="6019800" y="6278563"/>
            <a:ext cx="2133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 b="1" dirty="0" smtClean="0">
                <a:latin typeface="Arial Narrow" panose="020B0606020202030204" pitchFamily="34" charset="0"/>
              </a:rPr>
              <a:t>FIRST FLOOR PLAN</a:t>
            </a:r>
            <a:endParaRPr lang="en-US" sz="1800" b="1" dirty="0">
              <a:latin typeface="Arial Narrow" panose="020B0606020202030204" pitchFamily="34" charset="0"/>
            </a:endParaRPr>
          </a:p>
        </p:txBody>
      </p:sp>
      <p:sp>
        <p:nvSpPr>
          <p:cNvPr id="3" name="Notched Right Arrow 2"/>
          <p:cNvSpPr/>
          <p:nvPr/>
        </p:nvSpPr>
        <p:spPr>
          <a:xfrm rot="1510864">
            <a:off x="876074" y="3321907"/>
            <a:ext cx="432407" cy="214183"/>
          </a:xfrm>
          <a:prstGeom prst="notchedRight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403" y="105665"/>
            <a:ext cx="4825397" cy="36190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999839" y="5654180"/>
            <a:ext cx="1333849" cy="441820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29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9885" y="-1040284"/>
            <a:ext cx="11272085" cy="7136284"/>
          </a:xfrm>
          <a:prstGeom prst="rect">
            <a:avLst/>
          </a:prstGeom>
        </p:spPr>
      </p:pic>
      <p:sp>
        <p:nvSpPr>
          <p:cNvPr id="47108" name="Text Box 3"/>
          <p:cNvSpPr txBox="1">
            <a:spLocks noChangeArrowheads="1"/>
          </p:cNvSpPr>
          <p:nvPr/>
        </p:nvSpPr>
        <p:spPr bwMode="auto">
          <a:xfrm>
            <a:off x="228600" y="6400800"/>
            <a:ext cx="22098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800" dirty="0">
                <a:latin typeface="Arial Narrow" panose="020B0606020202030204" pitchFamily="34" charset="0"/>
              </a:rPr>
              <a:t>INDIANAPOLIS, INDIANA USA</a:t>
            </a:r>
          </a:p>
        </p:txBody>
      </p:sp>
      <p:sp>
        <p:nvSpPr>
          <p:cNvPr id="47109" name="Rectangle 4"/>
          <p:cNvSpPr>
            <a:spLocks noChangeArrowheads="1"/>
          </p:cNvSpPr>
          <p:nvPr/>
        </p:nvSpPr>
        <p:spPr bwMode="auto">
          <a:xfrm>
            <a:off x="0" y="6096000"/>
            <a:ext cx="9144000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dirty="0"/>
          </a:p>
        </p:txBody>
      </p:sp>
      <p:sp>
        <p:nvSpPr>
          <p:cNvPr id="47110" name="Rectangle 5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dirty="0"/>
          </a:p>
        </p:txBody>
      </p:sp>
      <p:sp>
        <p:nvSpPr>
          <p:cNvPr id="47111" name="Rectangle 6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dirty="0"/>
          </a:p>
        </p:txBody>
      </p:sp>
      <p:sp>
        <p:nvSpPr>
          <p:cNvPr id="47112" name="Rectangle 7"/>
          <p:cNvSpPr>
            <a:spLocks noChangeArrowheads="1"/>
          </p:cNvSpPr>
          <p:nvPr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dirty="0"/>
          </a:p>
        </p:txBody>
      </p:sp>
      <p:sp>
        <p:nvSpPr>
          <p:cNvPr id="47113" name="Text Box 8"/>
          <p:cNvSpPr txBox="1">
            <a:spLocks noChangeArrowheads="1"/>
          </p:cNvSpPr>
          <p:nvPr/>
        </p:nvSpPr>
        <p:spPr bwMode="auto">
          <a:xfrm>
            <a:off x="228600" y="6248400"/>
            <a:ext cx="31242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900" b="1" dirty="0" smtClean="0">
                <a:latin typeface="Arial Narrow" panose="020B0606020202030204" pitchFamily="34" charset="0"/>
              </a:rPr>
              <a:t>TEMPLE HERITAGE CENTER</a:t>
            </a:r>
            <a:endParaRPr lang="en-US" sz="900" b="1" dirty="0">
              <a:latin typeface="Arial Narrow" panose="020B0606020202030204" pitchFamily="34" charset="0"/>
            </a:endParaRPr>
          </a:p>
        </p:txBody>
      </p:sp>
      <p:sp>
        <p:nvSpPr>
          <p:cNvPr id="47114" name="Text Box 9"/>
          <p:cNvSpPr txBox="1">
            <a:spLocks noChangeArrowheads="1"/>
          </p:cNvSpPr>
          <p:nvPr/>
        </p:nvSpPr>
        <p:spPr bwMode="auto">
          <a:xfrm>
            <a:off x="6019800" y="6278563"/>
            <a:ext cx="2133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 b="1" dirty="0" smtClean="0">
                <a:latin typeface="Arial Narrow" panose="020B0606020202030204" pitchFamily="34" charset="0"/>
              </a:rPr>
              <a:t>FIRST FLOOR PLAN</a:t>
            </a:r>
            <a:endParaRPr lang="en-US" sz="1800" b="1" dirty="0">
              <a:latin typeface="Arial Narrow" panose="020B0606020202030204" pitchFamily="34" charset="0"/>
            </a:endParaRPr>
          </a:p>
        </p:txBody>
      </p:sp>
      <p:sp>
        <p:nvSpPr>
          <p:cNvPr id="3" name="Notched Right Arrow 2"/>
          <p:cNvSpPr/>
          <p:nvPr/>
        </p:nvSpPr>
        <p:spPr>
          <a:xfrm rot="20567968">
            <a:off x="1117297" y="4269862"/>
            <a:ext cx="432407" cy="214183"/>
          </a:xfrm>
          <a:prstGeom prst="notchedRight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999839" y="5654180"/>
            <a:ext cx="1333849" cy="441820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203" y="152400"/>
            <a:ext cx="4825397" cy="36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8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9720" y="-1246908"/>
            <a:ext cx="11272085" cy="7136284"/>
          </a:xfrm>
          <a:prstGeom prst="rect">
            <a:avLst/>
          </a:prstGeom>
        </p:spPr>
      </p:pic>
      <p:sp>
        <p:nvSpPr>
          <p:cNvPr id="47108" name="Text Box 3"/>
          <p:cNvSpPr txBox="1">
            <a:spLocks noChangeArrowheads="1"/>
          </p:cNvSpPr>
          <p:nvPr/>
        </p:nvSpPr>
        <p:spPr bwMode="auto">
          <a:xfrm>
            <a:off x="228600" y="6400800"/>
            <a:ext cx="22098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800" dirty="0">
                <a:latin typeface="Arial Narrow" panose="020B0606020202030204" pitchFamily="34" charset="0"/>
              </a:rPr>
              <a:t>INDIANAPOLIS, INDIANA USA</a:t>
            </a:r>
          </a:p>
        </p:txBody>
      </p:sp>
      <p:sp>
        <p:nvSpPr>
          <p:cNvPr id="47109" name="Rectangle 4"/>
          <p:cNvSpPr>
            <a:spLocks noChangeArrowheads="1"/>
          </p:cNvSpPr>
          <p:nvPr/>
        </p:nvSpPr>
        <p:spPr bwMode="auto">
          <a:xfrm>
            <a:off x="0" y="6096000"/>
            <a:ext cx="9144000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dirty="0"/>
          </a:p>
        </p:txBody>
      </p:sp>
      <p:sp>
        <p:nvSpPr>
          <p:cNvPr id="47110" name="Rectangle 5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dirty="0"/>
          </a:p>
        </p:txBody>
      </p:sp>
      <p:sp>
        <p:nvSpPr>
          <p:cNvPr id="47111" name="Rectangle 6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dirty="0"/>
          </a:p>
        </p:txBody>
      </p:sp>
      <p:sp>
        <p:nvSpPr>
          <p:cNvPr id="47112" name="Rectangle 7"/>
          <p:cNvSpPr>
            <a:spLocks noChangeArrowheads="1"/>
          </p:cNvSpPr>
          <p:nvPr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dirty="0"/>
          </a:p>
        </p:txBody>
      </p:sp>
      <p:sp>
        <p:nvSpPr>
          <p:cNvPr id="47113" name="Text Box 8"/>
          <p:cNvSpPr txBox="1">
            <a:spLocks noChangeArrowheads="1"/>
          </p:cNvSpPr>
          <p:nvPr/>
        </p:nvSpPr>
        <p:spPr bwMode="auto">
          <a:xfrm>
            <a:off x="228600" y="6248400"/>
            <a:ext cx="31242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900" b="1" dirty="0" smtClean="0">
                <a:latin typeface="Arial Narrow" panose="020B0606020202030204" pitchFamily="34" charset="0"/>
              </a:rPr>
              <a:t>TEMPLE HERITAGE CENTER</a:t>
            </a:r>
            <a:endParaRPr lang="en-US" sz="900" b="1" dirty="0">
              <a:latin typeface="Arial Narrow" panose="020B0606020202030204" pitchFamily="34" charset="0"/>
            </a:endParaRPr>
          </a:p>
        </p:txBody>
      </p:sp>
      <p:sp>
        <p:nvSpPr>
          <p:cNvPr id="47114" name="Text Box 9"/>
          <p:cNvSpPr txBox="1">
            <a:spLocks noChangeArrowheads="1"/>
          </p:cNvSpPr>
          <p:nvPr/>
        </p:nvSpPr>
        <p:spPr bwMode="auto">
          <a:xfrm>
            <a:off x="6019800" y="6278563"/>
            <a:ext cx="2133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 b="1" dirty="0" smtClean="0">
                <a:latin typeface="Arial Narrow" panose="020B0606020202030204" pitchFamily="34" charset="0"/>
              </a:rPr>
              <a:t>FIRST FLOOR PLAN</a:t>
            </a:r>
            <a:endParaRPr lang="en-US" sz="1800" b="1" dirty="0">
              <a:latin typeface="Arial Narrow" panose="020B0606020202030204" pitchFamily="34" charset="0"/>
            </a:endParaRPr>
          </a:p>
        </p:txBody>
      </p:sp>
      <p:sp>
        <p:nvSpPr>
          <p:cNvPr id="3" name="Notched Right Arrow 2"/>
          <p:cNvSpPr/>
          <p:nvPr/>
        </p:nvSpPr>
        <p:spPr>
          <a:xfrm rot="13112606">
            <a:off x="2222195" y="2214140"/>
            <a:ext cx="432407" cy="214183"/>
          </a:xfrm>
          <a:prstGeom prst="notchedRight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 descr="P:\2012\12048 - Beth El Temple Feasibility Study\04.00.0 - Pre-Design Services\04.60.0 - Site and Existing Condition Photos\2013.01.11\Picture 062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338" y="2392435"/>
            <a:ext cx="4981027" cy="370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1165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9720" y="-1094223"/>
            <a:ext cx="11281320" cy="6982197"/>
          </a:xfrm>
          <a:prstGeom prst="rect">
            <a:avLst/>
          </a:prstGeom>
        </p:spPr>
      </p:pic>
      <p:sp>
        <p:nvSpPr>
          <p:cNvPr id="47108" name="Text Box 3"/>
          <p:cNvSpPr txBox="1">
            <a:spLocks noChangeArrowheads="1"/>
          </p:cNvSpPr>
          <p:nvPr/>
        </p:nvSpPr>
        <p:spPr bwMode="auto">
          <a:xfrm>
            <a:off x="228600" y="6400800"/>
            <a:ext cx="22098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800" dirty="0">
                <a:latin typeface="Arial Narrow" panose="020B0606020202030204" pitchFamily="34" charset="0"/>
              </a:rPr>
              <a:t>INDIANAPOLIS, INDIANA USA</a:t>
            </a:r>
          </a:p>
        </p:txBody>
      </p:sp>
      <p:sp>
        <p:nvSpPr>
          <p:cNvPr id="47109" name="Rectangle 4"/>
          <p:cNvSpPr>
            <a:spLocks noChangeArrowheads="1"/>
          </p:cNvSpPr>
          <p:nvPr/>
        </p:nvSpPr>
        <p:spPr bwMode="auto">
          <a:xfrm>
            <a:off x="0" y="6096000"/>
            <a:ext cx="9144000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dirty="0"/>
          </a:p>
        </p:txBody>
      </p:sp>
      <p:sp>
        <p:nvSpPr>
          <p:cNvPr id="47110" name="Rectangle 5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dirty="0"/>
          </a:p>
        </p:txBody>
      </p:sp>
      <p:sp>
        <p:nvSpPr>
          <p:cNvPr id="47111" name="Rectangle 6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dirty="0"/>
          </a:p>
        </p:txBody>
      </p:sp>
      <p:sp>
        <p:nvSpPr>
          <p:cNvPr id="47112" name="Rectangle 7"/>
          <p:cNvSpPr>
            <a:spLocks noChangeArrowheads="1"/>
          </p:cNvSpPr>
          <p:nvPr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dirty="0"/>
          </a:p>
        </p:txBody>
      </p:sp>
      <p:sp>
        <p:nvSpPr>
          <p:cNvPr id="47113" name="Text Box 8"/>
          <p:cNvSpPr txBox="1">
            <a:spLocks noChangeArrowheads="1"/>
          </p:cNvSpPr>
          <p:nvPr/>
        </p:nvSpPr>
        <p:spPr bwMode="auto">
          <a:xfrm>
            <a:off x="228600" y="6248400"/>
            <a:ext cx="31242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900" b="1" dirty="0" smtClean="0">
                <a:latin typeface="Arial Narrow" panose="020B0606020202030204" pitchFamily="34" charset="0"/>
              </a:rPr>
              <a:t>TEMPLE HERITAGE CENTER</a:t>
            </a:r>
            <a:endParaRPr lang="en-US" sz="900" b="1" dirty="0">
              <a:latin typeface="Arial Narrow" panose="020B0606020202030204" pitchFamily="34" charset="0"/>
            </a:endParaRPr>
          </a:p>
        </p:txBody>
      </p:sp>
      <p:sp>
        <p:nvSpPr>
          <p:cNvPr id="47114" name="Text Box 9"/>
          <p:cNvSpPr txBox="1">
            <a:spLocks noChangeArrowheads="1"/>
          </p:cNvSpPr>
          <p:nvPr/>
        </p:nvSpPr>
        <p:spPr bwMode="auto">
          <a:xfrm>
            <a:off x="5749341" y="6278563"/>
            <a:ext cx="268631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 b="1" dirty="0" smtClean="0">
                <a:latin typeface="Arial Narrow" panose="020B0606020202030204" pitchFamily="34" charset="0"/>
              </a:rPr>
              <a:t>SECOND FLOOR PLAN</a:t>
            </a:r>
            <a:endParaRPr lang="en-US" sz="18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22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9720" y="-1094223"/>
            <a:ext cx="11281320" cy="6982197"/>
          </a:xfrm>
          <a:prstGeom prst="rect">
            <a:avLst/>
          </a:prstGeom>
        </p:spPr>
      </p:pic>
      <p:sp>
        <p:nvSpPr>
          <p:cNvPr id="47108" name="Text Box 3"/>
          <p:cNvSpPr txBox="1">
            <a:spLocks noChangeArrowheads="1"/>
          </p:cNvSpPr>
          <p:nvPr/>
        </p:nvSpPr>
        <p:spPr bwMode="auto">
          <a:xfrm>
            <a:off x="228600" y="6400800"/>
            <a:ext cx="22098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800" dirty="0">
                <a:latin typeface="Arial Narrow" panose="020B0606020202030204" pitchFamily="34" charset="0"/>
              </a:rPr>
              <a:t>INDIANAPOLIS, INDIANA USA</a:t>
            </a:r>
          </a:p>
        </p:txBody>
      </p:sp>
      <p:sp>
        <p:nvSpPr>
          <p:cNvPr id="47109" name="Rectangle 4"/>
          <p:cNvSpPr>
            <a:spLocks noChangeArrowheads="1"/>
          </p:cNvSpPr>
          <p:nvPr/>
        </p:nvSpPr>
        <p:spPr bwMode="auto">
          <a:xfrm>
            <a:off x="0" y="6096000"/>
            <a:ext cx="9144000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dirty="0"/>
          </a:p>
        </p:txBody>
      </p:sp>
      <p:sp>
        <p:nvSpPr>
          <p:cNvPr id="47110" name="Rectangle 5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dirty="0"/>
          </a:p>
        </p:txBody>
      </p:sp>
      <p:sp>
        <p:nvSpPr>
          <p:cNvPr id="47111" name="Rectangle 6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dirty="0"/>
          </a:p>
        </p:txBody>
      </p:sp>
      <p:sp>
        <p:nvSpPr>
          <p:cNvPr id="47112" name="Rectangle 7"/>
          <p:cNvSpPr>
            <a:spLocks noChangeArrowheads="1"/>
          </p:cNvSpPr>
          <p:nvPr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dirty="0"/>
          </a:p>
        </p:txBody>
      </p:sp>
      <p:sp>
        <p:nvSpPr>
          <p:cNvPr id="47113" name="Text Box 8"/>
          <p:cNvSpPr txBox="1">
            <a:spLocks noChangeArrowheads="1"/>
          </p:cNvSpPr>
          <p:nvPr/>
        </p:nvSpPr>
        <p:spPr bwMode="auto">
          <a:xfrm>
            <a:off x="228600" y="6248400"/>
            <a:ext cx="31242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900" b="1" dirty="0" smtClean="0">
                <a:latin typeface="Arial Narrow" panose="020B0606020202030204" pitchFamily="34" charset="0"/>
              </a:rPr>
              <a:t>TEMPLE HERITAGE CENTER</a:t>
            </a:r>
            <a:endParaRPr lang="en-US" sz="900" b="1" dirty="0">
              <a:latin typeface="Arial Narrow" panose="020B0606020202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718" y="2394088"/>
            <a:ext cx="4935882" cy="3701912"/>
          </a:xfrm>
          <a:prstGeom prst="rect">
            <a:avLst/>
          </a:prstGeom>
        </p:spPr>
      </p:pic>
      <p:sp>
        <p:nvSpPr>
          <p:cNvPr id="13" name="Notched Right Arrow 12"/>
          <p:cNvSpPr/>
          <p:nvPr/>
        </p:nvSpPr>
        <p:spPr>
          <a:xfrm>
            <a:off x="1671651" y="2571492"/>
            <a:ext cx="432407" cy="214183"/>
          </a:xfrm>
          <a:prstGeom prst="notchedRight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5749341" y="6278563"/>
            <a:ext cx="268631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 b="1" dirty="0" smtClean="0">
                <a:latin typeface="Arial Narrow" panose="020B0606020202030204" pitchFamily="34" charset="0"/>
              </a:rPr>
              <a:t>SECOND FLOOR PLAN</a:t>
            </a:r>
            <a:endParaRPr lang="en-US" sz="18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21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9720" y="-1094223"/>
            <a:ext cx="11281320" cy="6982197"/>
          </a:xfrm>
          <a:prstGeom prst="rect">
            <a:avLst/>
          </a:prstGeom>
        </p:spPr>
      </p:pic>
      <p:sp>
        <p:nvSpPr>
          <p:cNvPr id="47108" name="Text Box 3"/>
          <p:cNvSpPr txBox="1">
            <a:spLocks noChangeArrowheads="1"/>
          </p:cNvSpPr>
          <p:nvPr/>
        </p:nvSpPr>
        <p:spPr bwMode="auto">
          <a:xfrm>
            <a:off x="228600" y="6400800"/>
            <a:ext cx="22098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800" dirty="0">
                <a:latin typeface="Arial Narrow" panose="020B0606020202030204" pitchFamily="34" charset="0"/>
              </a:rPr>
              <a:t>INDIANAPOLIS, INDIANA USA</a:t>
            </a:r>
          </a:p>
        </p:txBody>
      </p:sp>
      <p:sp>
        <p:nvSpPr>
          <p:cNvPr id="47109" name="Rectangle 4"/>
          <p:cNvSpPr>
            <a:spLocks noChangeArrowheads="1"/>
          </p:cNvSpPr>
          <p:nvPr/>
        </p:nvSpPr>
        <p:spPr bwMode="auto">
          <a:xfrm>
            <a:off x="0" y="6096000"/>
            <a:ext cx="9144000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dirty="0"/>
          </a:p>
        </p:txBody>
      </p:sp>
      <p:sp>
        <p:nvSpPr>
          <p:cNvPr id="47110" name="Rectangle 5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dirty="0"/>
          </a:p>
        </p:txBody>
      </p:sp>
      <p:sp>
        <p:nvSpPr>
          <p:cNvPr id="47111" name="Rectangle 6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dirty="0"/>
          </a:p>
        </p:txBody>
      </p:sp>
      <p:sp>
        <p:nvSpPr>
          <p:cNvPr id="47112" name="Rectangle 7"/>
          <p:cNvSpPr>
            <a:spLocks noChangeArrowheads="1"/>
          </p:cNvSpPr>
          <p:nvPr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dirty="0"/>
          </a:p>
        </p:txBody>
      </p:sp>
      <p:sp>
        <p:nvSpPr>
          <p:cNvPr id="47113" name="Text Box 8"/>
          <p:cNvSpPr txBox="1">
            <a:spLocks noChangeArrowheads="1"/>
          </p:cNvSpPr>
          <p:nvPr/>
        </p:nvSpPr>
        <p:spPr bwMode="auto">
          <a:xfrm>
            <a:off x="228600" y="6248400"/>
            <a:ext cx="31242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900" b="1" dirty="0" smtClean="0">
                <a:latin typeface="Arial Narrow" panose="020B0606020202030204" pitchFamily="34" charset="0"/>
              </a:rPr>
              <a:t>TEMPLE HERITAGE CENTER</a:t>
            </a:r>
            <a:endParaRPr lang="en-US" sz="900" b="1" dirty="0">
              <a:latin typeface="Arial Narrow" panose="020B0606020202030204" pitchFamily="34" charset="0"/>
            </a:endParaRPr>
          </a:p>
        </p:txBody>
      </p:sp>
      <p:sp>
        <p:nvSpPr>
          <p:cNvPr id="13" name="Notched Right Arrow 12"/>
          <p:cNvSpPr/>
          <p:nvPr/>
        </p:nvSpPr>
        <p:spPr>
          <a:xfrm rot="9236763">
            <a:off x="5308231" y="1246623"/>
            <a:ext cx="432407" cy="214183"/>
          </a:xfrm>
          <a:prstGeom prst="notchedRight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515866"/>
            <a:ext cx="4699344" cy="3524508"/>
          </a:xfrm>
          <a:prstGeom prst="rect">
            <a:avLst/>
          </a:prstGeom>
        </p:spPr>
      </p:pic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5749341" y="6278563"/>
            <a:ext cx="268631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 b="1" dirty="0" smtClean="0">
                <a:latin typeface="Arial Narrow" panose="020B0606020202030204" pitchFamily="34" charset="0"/>
              </a:rPr>
              <a:t>SECOND FLOOR PLAN</a:t>
            </a:r>
            <a:endParaRPr lang="en-US" sz="18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08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9720" y="-1094223"/>
            <a:ext cx="11281320" cy="6982197"/>
          </a:xfrm>
          <a:prstGeom prst="rect">
            <a:avLst/>
          </a:prstGeom>
        </p:spPr>
      </p:pic>
      <p:sp>
        <p:nvSpPr>
          <p:cNvPr id="47108" name="Text Box 3"/>
          <p:cNvSpPr txBox="1">
            <a:spLocks noChangeArrowheads="1"/>
          </p:cNvSpPr>
          <p:nvPr/>
        </p:nvSpPr>
        <p:spPr bwMode="auto">
          <a:xfrm>
            <a:off x="228600" y="6400800"/>
            <a:ext cx="22098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800" dirty="0">
                <a:latin typeface="Arial Narrow" panose="020B0606020202030204" pitchFamily="34" charset="0"/>
              </a:rPr>
              <a:t>INDIANAPOLIS, INDIANA USA</a:t>
            </a:r>
          </a:p>
        </p:txBody>
      </p:sp>
      <p:sp>
        <p:nvSpPr>
          <p:cNvPr id="47109" name="Rectangle 4"/>
          <p:cNvSpPr>
            <a:spLocks noChangeArrowheads="1"/>
          </p:cNvSpPr>
          <p:nvPr/>
        </p:nvSpPr>
        <p:spPr bwMode="auto">
          <a:xfrm>
            <a:off x="0" y="6096000"/>
            <a:ext cx="9144000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dirty="0"/>
          </a:p>
        </p:txBody>
      </p:sp>
      <p:sp>
        <p:nvSpPr>
          <p:cNvPr id="47110" name="Rectangle 5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dirty="0"/>
          </a:p>
        </p:txBody>
      </p:sp>
      <p:sp>
        <p:nvSpPr>
          <p:cNvPr id="47111" name="Rectangle 6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dirty="0"/>
          </a:p>
        </p:txBody>
      </p:sp>
      <p:sp>
        <p:nvSpPr>
          <p:cNvPr id="47112" name="Rectangle 7"/>
          <p:cNvSpPr>
            <a:spLocks noChangeArrowheads="1"/>
          </p:cNvSpPr>
          <p:nvPr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dirty="0"/>
          </a:p>
        </p:txBody>
      </p:sp>
      <p:sp>
        <p:nvSpPr>
          <p:cNvPr id="47113" name="Text Box 8"/>
          <p:cNvSpPr txBox="1">
            <a:spLocks noChangeArrowheads="1"/>
          </p:cNvSpPr>
          <p:nvPr/>
        </p:nvSpPr>
        <p:spPr bwMode="auto">
          <a:xfrm>
            <a:off x="228600" y="6248400"/>
            <a:ext cx="31242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900" b="1" dirty="0" smtClean="0">
                <a:latin typeface="Arial Narrow" panose="020B0606020202030204" pitchFamily="34" charset="0"/>
              </a:rPr>
              <a:t>TEMPLE HERITAGE CENTER</a:t>
            </a:r>
            <a:endParaRPr lang="en-US" sz="900" b="1" dirty="0">
              <a:latin typeface="Arial Narrow" panose="020B0606020202030204" pitchFamily="34" charset="0"/>
            </a:endParaRPr>
          </a:p>
        </p:txBody>
      </p:sp>
      <p:sp>
        <p:nvSpPr>
          <p:cNvPr id="13" name="Notched Right Arrow 12"/>
          <p:cNvSpPr/>
          <p:nvPr/>
        </p:nvSpPr>
        <p:spPr>
          <a:xfrm rot="16200000">
            <a:off x="5308231" y="1246623"/>
            <a:ext cx="432407" cy="214183"/>
          </a:xfrm>
          <a:prstGeom prst="notchedRight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505579"/>
            <a:ext cx="4736428" cy="3552321"/>
          </a:xfrm>
          <a:prstGeom prst="rect">
            <a:avLst/>
          </a:prstGeom>
        </p:spPr>
      </p:pic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5749341" y="6278563"/>
            <a:ext cx="268631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 b="1" dirty="0" smtClean="0">
                <a:latin typeface="Arial Narrow" panose="020B0606020202030204" pitchFamily="34" charset="0"/>
              </a:rPr>
              <a:t>SECOND FLOOR PLAN</a:t>
            </a:r>
            <a:endParaRPr lang="en-US" sz="18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69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427038"/>
            <a:ext cx="9144000" cy="152400"/>
          </a:xfrm>
          <a:prstGeom prst="rect">
            <a:avLst/>
          </a:prstGeom>
          <a:solidFill>
            <a:srgbClr val="BB57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533400"/>
            <a:ext cx="9144000" cy="6858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52227" name="Title 1"/>
          <p:cNvSpPr>
            <a:spLocks noGrp="1"/>
          </p:cNvSpPr>
          <p:nvPr>
            <p:ph type="title" idx="4294967295"/>
          </p:nvPr>
        </p:nvSpPr>
        <p:spPr>
          <a:xfrm>
            <a:off x="0" y="503238"/>
            <a:ext cx="8229600" cy="6858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Gill Sans MT" charset="0"/>
              </a:rPr>
              <a:t>Location, Location, Location</a:t>
            </a:r>
          </a:p>
        </p:txBody>
      </p:sp>
      <p:sp>
        <p:nvSpPr>
          <p:cNvPr id="52228" name="TextBox 29"/>
          <p:cNvSpPr txBox="1">
            <a:spLocks noChangeArrowheads="1"/>
          </p:cNvSpPr>
          <p:nvPr/>
        </p:nvSpPr>
        <p:spPr bwMode="auto">
          <a:xfrm>
            <a:off x="5240338" y="6210300"/>
            <a:ext cx="344011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396875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96875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tabLst>
                <a:tab pos="396875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tabLst>
                <a:tab pos="396875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tabLst>
                <a:tab pos="396875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396875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396875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396875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396875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14400"/>
            <a:r>
              <a:rPr lang="en-US" sz="1000" b="1" dirty="0">
                <a:solidFill>
                  <a:srgbClr val="000000"/>
                </a:solidFill>
                <a:latin typeface="Gill Sans MT" charset="0"/>
              </a:rPr>
              <a:t>Sources:  </a:t>
            </a:r>
            <a:r>
              <a:rPr lang="en-US" sz="1000" dirty="0">
                <a:solidFill>
                  <a:srgbClr val="000000"/>
                </a:solidFill>
                <a:latin typeface="Gill Sans MT" charset="0"/>
              </a:rPr>
              <a:t>2012 MIBOR Community Preferences Survey, ESRI</a:t>
            </a:r>
          </a:p>
        </p:txBody>
      </p:sp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2277227"/>
              </p:ext>
            </p:extLst>
          </p:nvPr>
        </p:nvGraphicFramePr>
        <p:xfrm>
          <a:off x="247073" y="2868673"/>
          <a:ext cx="4052455" cy="3828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2230" name="Picture 19" descr="site_map 15min drivetim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25" y="1739900"/>
            <a:ext cx="4132263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2231" name="Group 20"/>
          <p:cNvGrpSpPr>
            <a:grpSpLocks/>
          </p:cNvGrpSpPr>
          <p:nvPr/>
        </p:nvGrpSpPr>
        <p:grpSpPr bwMode="auto">
          <a:xfrm>
            <a:off x="895199" y="1490663"/>
            <a:ext cx="3611714" cy="1378010"/>
            <a:chOff x="6457243" y="4648199"/>
            <a:chExt cx="2243795" cy="1430156"/>
          </a:xfrm>
        </p:grpSpPr>
        <p:sp>
          <p:nvSpPr>
            <p:cNvPr id="22" name="Rectangle 21"/>
            <p:cNvSpPr/>
            <p:nvPr/>
          </p:nvSpPr>
          <p:spPr>
            <a:xfrm>
              <a:off x="6457243" y="4648199"/>
              <a:ext cx="2194014" cy="1246185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 dirty="0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507025" y="4722664"/>
              <a:ext cx="2194013" cy="13556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solidFill>
                    <a:prstClr val="black"/>
                  </a:solidFill>
                  <a:latin typeface="Gill Sans MT"/>
                </a:rPr>
                <a:t>A shorter commute is a priority for many residents.  MFC is a 15-minute drive from all of Indianapolis’ major employment centers, all of its major universities, as well as its sporting and entertainment districts.</a:t>
              </a:r>
            </a:p>
          </p:txBody>
        </p:sp>
      </p:grpSp>
      <p:sp>
        <p:nvSpPr>
          <p:cNvPr id="52232" name="TextBox 23"/>
          <p:cNvSpPr txBox="1">
            <a:spLocks noChangeArrowheads="1"/>
          </p:cNvSpPr>
          <p:nvPr/>
        </p:nvSpPr>
        <p:spPr bwMode="auto">
          <a:xfrm>
            <a:off x="5961063" y="5510213"/>
            <a:ext cx="1346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tabLst>
                <a:tab pos="396875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96875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tabLst>
                <a:tab pos="396875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tabLst>
                <a:tab pos="396875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tabLst>
                <a:tab pos="396875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396875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396875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396875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396875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/>
            <a:r>
              <a:rPr lang="en-US" sz="1200" b="1" dirty="0">
                <a:solidFill>
                  <a:srgbClr val="000000"/>
                </a:solidFill>
                <a:latin typeface="Gill Sans MT" charset="0"/>
              </a:rPr>
              <a:t>15-Minute Drive</a:t>
            </a:r>
            <a:endParaRPr lang="en-US" sz="1200" dirty="0">
              <a:solidFill>
                <a:srgbClr val="000000"/>
              </a:solidFill>
              <a:latin typeface="Gill Sans MT" charset="0"/>
            </a:endParaRPr>
          </a:p>
        </p:txBody>
      </p:sp>
      <p:grpSp>
        <p:nvGrpSpPr>
          <p:cNvPr id="52233" name="Group 17"/>
          <p:cNvGrpSpPr>
            <a:grpSpLocks/>
          </p:cNvGrpSpPr>
          <p:nvPr/>
        </p:nvGrpSpPr>
        <p:grpSpPr bwMode="auto">
          <a:xfrm>
            <a:off x="8323263" y="5011738"/>
            <a:ext cx="344487" cy="338137"/>
            <a:chOff x="7680210" y="4784913"/>
            <a:chExt cx="344866" cy="338554"/>
          </a:xfrm>
        </p:grpSpPr>
        <p:sp>
          <p:nvSpPr>
            <p:cNvPr id="52235" name="TextBox 18"/>
            <p:cNvSpPr txBox="1">
              <a:spLocks noChangeArrowheads="1"/>
            </p:cNvSpPr>
            <p:nvPr/>
          </p:nvSpPr>
          <p:spPr bwMode="auto">
            <a:xfrm>
              <a:off x="7680210" y="4784913"/>
              <a:ext cx="34486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defTabSz="914400"/>
              <a:r>
                <a:rPr lang="en-US" sz="1600" dirty="0">
                  <a:solidFill>
                    <a:srgbClr val="FFFFFF"/>
                  </a:solidFill>
                  <a:latin typeface="Gill Sans MT" charset="0"/>
                </a:rPr>
                <a:t>N</a:t>
              </a:r>
            </a:p>
          </p:txBody>
        </p:sp>
        <p:sp>
          <p:nvSpPr>
            <p:cNvPr id="25" name="Oval 24"/>
            <p:cNvSpPr/>
            <p:nvPr/>
          </p:nvSpPr>
          <p:spPr>
            <a:xfrm>
              <a:off x="7700870" y="4802397"/>
              <a:ext cx="300368" cy="30040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Gill Sans MT"/>
              </a:endParaRPr>
            </a:p>
          </p:txBody>
        </p:sp>
        <p:cxnSp>
          <p:nvCxnSpPr>
            <p:cNvPr id="26" name="Straight Connector 25"/>
            <p:cNvCxnSpPr>
              <a:stCxn id="25" idx="0"/>
            </p:cNvCxnSpPr>
            <p:nvPr/>
          </p:nvCxnSpPr>
          <p:spPr>
            <a:xfrm>
              <a:off x="7850259" y="4802397"/>
              <a:ext cx="0" cy="152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/>
          <p:cNvSpPr txBox="1"/>
          <p:nvPr/>
        </p:nvSpPr>
        <p:spPr>
          <a:xfrm>
            <a:off x="4387768" y="6415088"/>
            <a:ext cx="4079963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Gill Sans MT" pitchFamily="34" charset="0"/>
                <a:ea typeface="+mn-ea"/>
                <a:cs typeface="+mn-cs"/>
              </a:rPr>
              <a:t>November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Gill Sans MT" pitchFamily="34" charset="0"/>
                <a:ea typeface="+mn-ea"/>
                <a:cs typeface="+mn-cs"/>
              </a:rPr>
              <a:t>2013  |  © Mapleton-Fall Creek Development Corporation  |  </a:t>
            </a:r>
            <a:fld id="{FE95333C-CBF8-D34F-AF3A-7ED48F94C6F0}" type="slidenum">
              <a:rPr lang="en-US" sz="1000">
                <a:solidFill>
                  <a:schemeClr val="bg1">
                    <a:lumMod val="50000"/>
                  </a:schemeClr>
                </a:solidFill>
                <a:latin typeface="Gill Sans MT" pitchFamily="34" charset="0"/>
                <a:ea typeface="+mn-ea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</a:t>
            </a:fld>
            <a:endParaRPr lang="en-US" sz="1000" dirty="0">
              <a:solidFill>
                <a:schemeClr val="bg1">
                  <a:lumMod val="50000"/>
                </a:schemeClr>
              </a:solidFill>
              <a:latin typeface="Gill Sans MT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9721" y="-1094223"/>
            <a:ext cx="11281321" cy="6982197"/>
          </a:xfrm>
          <a:prstGeom prst="rect">
            <a:avLst/>
          </a:prstGeom>
        </p:spPr>
      </p:pic>
      <p:sp>
        <p:nvSpPr>
          <p:cNvPr id="47108" name="Text Box 3"/>
          <p:cNvSpPr txBox="1">
            <a:spLocks noChangeArrowheads="1"/>
          </p:cNvSpPr>
          <p:nvPr/>
        </p:nvSpPr>
        <p:spPr bwMode="auto">
          <a:xfrm>
            <a:off x="228600" y="6400800"/>
            <a:ext cx="22098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800" dirty="0">
                <a:latin typeface="Arial Narrow" panose="020B0606020202030204" pitchFamily="34" charset="0"/>
              </a:rPr>
              <a:t>INDIANAPOLIS, INDIANA USA</a:t>
            </a:r>
          </a:p>
        </p:txBody>
      </p:sp>
      <p:sp>
        <p:nvSpPr>
          <p:cNvPr id="47109" name="Rectangle 4"/>
          <p:cNvSpPr>
            <a:spLocks noChangeArrowheads="1"/>
          </p:cNvSpPr>
          <p:nvPr/>
        </p:nvSpPr>
        <p:spPr bwMode="auto">
          <a:xfrm>
            <a:off x="0" y="6096000"/>
            <a:ext cx="9144000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dirty="0"/>
          </a:p>
        </p:txBody>
      </p:sp>
      <p:sp>
        <p:nvSpPr>
          <p:cNvPr id="47110" name="Rectangle 5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dirty="0"/>
          </a:p>
        </p:txBody>
      </p:sp>
      <p:sp>
        <p:nvSpPr>
          <p:cNvPr id="47111" name="Rectangle 6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dirty="0"/>
          </a:p>
        </p:txBody>
      </p:sp>
      <p:sp>
        <p:nvSpPr>
          <p:cNvPr id="47112" name="Rectangle 7"/>
          <p:cNvSpPr>
            <a:spLocks noChangeArrowheads="1"/>
          </p:cNvSpPr>
          <p:nvPr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dirty="0"/>
          </a:p>
        </p:txBody>
      </p:sp>
      <p:sp>
        <p:nvSpPr>
          <p:cNvPr id="47113" name="Text Box 8"/>
          <p:cNvSpPr txBox="1">
            <a:spLocks noChangeArrowheads="1"/>
          </p:cNvSpPr>
          <p:nvPr/>
        </p:nvSpPr>
        <p:spPr bwMode="auto">
          <a:xfrm>
            <a:off x="228600" y="6248400"/>
            <a:ext cx="31242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900" b="1" dirty="0" smtClean="0">
                <a:latin typeface="Arial Narrow" panose="020B0606020202030204" pitchFamily="34" charset="0"/>
              </a:rPr>
              <a:t>TEMPLE HERITAGE CENTER</a:t>
            </a:r>
            <a:endParaRPr lang="en-US" sz="900" b="1" dirty="0">
              <a:latin typeface="Arial Narrow" panose="020B0606020202030204" pitchFamily="34" charset="0"/>
            </a:endParaRPr>
          </a:p>
        </p:txBody>
      </p:sp>
      <p:sp>
        <p:nvSpPr>
          <p:cNvPr id="47114" name="Text Box 9"/>
          <p:cNvSpPr txBox="1">
            <a:spLocks noChangeArrowheads="1"/>
          </p:cNvSpPr>
          <p:nvPr/>
        </p:nvSpPr>
        <p:spPr bwMode="auto">
          <a:xfrm>
            <a:off x="5756859" y="6278563"/>
            <a:ext cx="2654121" cy="353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700" b="1" dirty="0" smtClean="0">
                <a:latin typeface="Arial Narrow" panose="020B0606020202030204" pitchFamily="34" charset="0"/>
              </a:rPr>
              <a:t>BALCONY FLOOR PLAN</a:t>
            </a:r>
            <a:endParaRPr lang="en-US" sz="17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83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6096000"/>
            <a:ext cx="9144000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228600" y="6248400"/>
            <a:ext cx="31242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900" b="1" dirty="0" smtClean="0">
                <a:latin typeface="Arial Narrow" panose="020B0606020202030204" pitchFamily="34" charset="0"/>
              </a:rPr>
              <a:t>TEMPLE HERITAGE CENTER</a:t>
            </a:r>
            <a:endParaRPr lang="en-US" sz="900" b="1" dirty="0">
              <a:latin typeface="Arial Narrow" panose="020B0606020202030204" pitchFamily="34" charset="0"/>
            </a:endParaRP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228600" y="6400800"/>
            <a:ext cx="22098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800">
                <a:latin typeface="Arial Narrow" panose="020B0606020202030204" pitchFamily="34" charset="0"/>
              </a:rPr>
              <a:t>INDIANAPOLIS, INDIANA USA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89521"/>
            <a:ext cx="8839200" cy="5906480"/>
          </a:xfrm>
          <a:prstGeom prst="rect">
            <a:avLst/>
          </a:prstGeom>
        </p:spPr>
      </p:pic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6019800" y="6278563"/>
            <a:ext cx="2133600" cy="353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700" b="1" dirty="0" smtClean="0">
                <a:latin typeface="Arial Narrow" panose="020B0606020202030204" pitchFamily="34" charset="0"/>
              </a:rPr>
              <a:t>RENDERING</a:t>
            </a:r>
            <a:endParaRPr lang="en-US" sz="17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71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6096000"/>
            <a:ext cx="9144000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228600" y="6248400"/>
            <a:ext cx="31242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900" b="1" dirty="0" smtClean="0">
                <a:latin typeface="Arial Narrow" panose="020B0606020202030204" pitchFamily="34" charset="0"/>
              </a:rPr>
              <a:t>TEMPLE HERITAGE CENTER</a:t>
            </a:r>
            <a:endParaRPr lang="en-US" sz="900" b="1" dirty="0">
              <a:latin typeface="Arial Narrow" panose="020B0606020202030204" pitchFamily="34" charset="0"/>
            </a:endParaRP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228600" y="6400800"/>
            <a:ext cx="22098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800">
                <a:latin typeface="Arial Narrow" panose="020B0606020202030204" pitchFamily="34" charset="0"/>
              </a:rPr>
              <a:t>INDIANAPOLIS, INDIANA USA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6019800" y="6278563"/>
            <a:ext cx="2133600" cy="353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700" b="1" dirty="0" smtClean="0">
                <a:latin typeface="Arial Narrow" panose="020B0606020202030204" pitchFamily="34" charset="0"/>
              </a:rPr>
              <a:t>MOVIE</a:t>
            </a:r>
            <a:endParaRPr lang="en-US" sz="17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4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11" descr="site_map__DFC Nhoods Modifi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888" y="1489075"/>
            <a:ext cx="5102225" cy="450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206375" y="342107"/>
            <a:ext cx="9144000" cy="152400"/>
          </a:xfrm>
          <a:prstGeom prst="rect">
            <a:avLst/>
          </a:prstGeom>
          <a:solidFill>
            <a:srgbClr val="BB57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533400"/>
            <a:ext cx="9144000" cy="6858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3252" name="Title 1"/>
          <p:cNvSpPr>
            <a:spLocks noGrp="1"/>
          </p:cNvSpPr>
          <p:nvPr>
            <p:ph type="title" idx="4294967295"/>
          </p:nvPr>
        </p:nvSpPr>
        <p:spPr>
          <a:xfrm>
            <a:off x="0" y="503238"/>
            <a:ext cx="8474075" cy="6858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Calibri" charset="0"/>
              </a:rPr>
              <a:t>Mapleton-Fall Creek Neighborhoods</a:t>
            </a:r>
          </a:p>
        </p:txBody>
      </p:sp>
      <p:sp>
        <p:nvSpPr>
          <p:cNvPr id="53253" name="TextBox 18"/>
          <p:cNvSpPr txBox="1">
            <a:spLocks noChangeArrowheads="1"/>
          </p:cNvSpPr>
          <p:nvPr/>
        </p:nvSpPr>
        <p:spPr bwMode="auto">
          <a:xfrm>
            <a:off x="3397250" y="3600450"/>
            <a:ext cx="16510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396875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96875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tabLst>
                <a:tab pos="396875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tabLst>
                <a:tab pos="396875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tabLst>
                <a:tab pos="396875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396875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396875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396875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396875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/>
            <a:r>
              <a:rPr lang="en-US" sz="1200" b="1" dirty="0">
                <a:latin typeface="Gill Sans MT" charset="0"/>
              </a:rPr>
              <a:t>Mapleton-Fall Creek</a:t>
            </a:r>
          </a:p>
        </p:txBody>
      </p:sp>
      <p:sp>
        <p:nvSpPr>
          <p:cNvPr id="53254" name="TextBox 19"/>
          <p:cNvSpPr txBox="1">
            <a:spLocks noChangeArrowheads="1"/>
          </p:cNvSpPr>
          <p:nvPr/>
        </p:nvSpPr>
        <p:spPr bwMode="auto">
          <a:xfrm>
            <a:off x="3506788" y="2954338"/>
            <a:ext cx="19843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396875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96875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tabLst>
                <a:tab pos="396875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tabLst>
                <a:tab pos="396875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tabLst>
                <a:tab pos="396875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396875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396875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396875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396875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/>
            <a:r>
              <a:rPr lang="en-US" sz="1200" b="1" dirty="0">
                <a:latin typeface="Gill Sans MT" charset="0"/>
              </a:rPr>
              <a:t>Historic Meridian Park</a:t>
            </a:r>
          </a:p>
        </p:txBody>
      </p:sp>
      <p:sp>
        <p:nvSpPr>
          <p:cNvPr id="53255" name="TextBox 21"/>
          <p:cNvSpPr txBox="1">
            <a:spLocks noChangeArrowheads="1"/>
          </p:cNvSpPr>
          <p:nvPr/>
        </p:nvSpPr>
        <p:spPr bwMode="auto">
          <a:xfrm>
            <a:off x="4632325" y="2398713"/>
            <a:ext cx="14271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396875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96875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tabLst>
                <a:tab pos="396875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tabLst>
                <a:tab pos="396875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tabLst>
                <a:tab pos="396875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396875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396875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396875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396875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200" b="1" dirty="0">
                <a:latin typeface="Gill Sans MT" charset="0"/>
              </a:rPr>
              <a:t>Watson Park Historic District</a:t>
            </a:r>
          </a:p>
        </p:txBody>
      </p:sp>
      <p:sp>
        <p:nvSpPr>
          <p:cNvPr id="53256" name="TextBox 22"/>
          <p:cNvSpPr txBox="1">
            <a:spLocks noChangeArrowheads="1"/>
          </p:cNvSpPr>
          <p:nvPr/>
        </p:nvSpPr>
        <p:spPr bwMode="auto">
          <a:xfrm>
            <a:off x="4778375" y="6210300"/>
            <a:ext cx="391636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tabLst>
                <a:tab pos="396875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96875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tabLst>
                <a:tab pos="396875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tabLst>
                <a:tab pos="396875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tabLst>
                <a:tab pos="396875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396875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396875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396875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396875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/>
            <a:r>
              <a:rPr lang="en-US" sz="1000" b="1" dirty="0">
                <a:latin typeface="Gill Sans MT" charset="0"/>
              </a:rPr>
              <a:t>Sources: </a:t>
            </a:r>
            <a:r>
              <a:rPr lang="en-US" sz="1000" dirty="0">
                <a:latin typeface="Gill Sans MT" charset="0"/>
              </a:rPr>
              <a:t> Mapleton-Fall Creek Community Development Corporation</a:t>
            </a:r>
          </a:p>
        </p:txBody>
      </p:sp>
      <p:grpSp>
        <p:nvGrpSpPr>
          <p:cNvPr id="53257" name="Group 23"/>
          <p:cNvGrpSpPr>
            <a:grpSpLocks/>
          </p:cNvGrpSpPr>
          <p:nvPr/>
        </p:nvGrpSpPr>
        <p:grpSpPr bwMode="auto">
          <a:xfrm>
            <a:off x="7146925" y="5653088"/>
            <a:ext cx="344488" cy="339725"/>
            <a:chOff x="7680210" y="4784913"/>
            <a:chExt cx="344866" cy="338554"/>
          </a:xfrm>
        </p:grpSpPr>
        <p:sp>
          <p:nvSpPr>
            <p:cNvPr id="25" name="TextBox 24"/>
            <p:cNvSpPr txBox="1"/>
            <p:nvPr/>
          </p:nvSpPr>
          <p:spPr>
            <a:xfrm>
              <a:off x="7680210" y="4784913"/>
              <a:ext cx="34486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bg1">
                      <a:lumMod val="75000"/>
                    </a:schemeClr>
                  </a:solidFill>
                  <a:latin typeface="+mn-lt"/>
                  <a:ea typeface="+mn-ea"/>
                  <a:cs typeface="+mn-cs"/>
                </a:rPr>
                <a:t>N</a:t>
              </a:r>
            </a:p>
          </p:txBody>
        </p:sp>
        <p:sp>
          <p:nvSpPr>
            <p:cNvPr id="26" name="Oval 25"/>
            <p:cNvSpPr/>
            <p:nvPr/>
          </p:nvSpPr>
          <p:spPr>
            <a:xfrm>
              <a:off x="7700871" y="4802315"/>
              <a:ext cx="300366" cy="300585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cxnSp>
          <p:nvCxnSpPr>
            <p:cNvPr id="27" name="Straight Connector 26"/>
            <p:cNvCxnSpPr>
              <a:stCxn id="26" idx="0"/>
            </p:cNvCxnSpPr>
            <p:nvPr/>
          </p:nvCxnSpPr>
          <p:spPr>
            <a:xfrm>
              <a:off x="7850259" y="4802315"/>
              <a:ext cx="0" cy="1518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4985690" y="6415088"/>
            <a:ext cx="3482042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Gill Sans MT" pitchFamily="34" charset="0"/>
                <a:ea typeface="+mn-ea"/>
                <a:cs typeface="+mn-cs"/>
              </a:rPr>
              <a:t>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Gill Sans MT" pitchFamily="34" charset="0"/>
                <a:ea typeface="+mn-ea"/>
                <a:cs typeface="+mn-cs"/>
              </a:rPr>
              <a:t>2013  |  © Mapleton-Fall Creek Development Corporation |  </a:t>
            </a:r>
            <a:fld id="{4ED2B1DE-75D0-0049-9EB2-68172A611DD7}" type="slidenum">
              <a:rPr lang="en-US" sz="1000">
                <a:solidFill>
                  <a:schemeClr val="bg1">
                    <a:lumMod val="50000"/>
                  </a:schemeClr>
                </a:solidFill>
                <a:latin typeface="Gill Sans MT" pitchFamily="34" charset="0"/>
                <a:ea typeface="+mn-ea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4</a:t>
            </a:fld>
            <a:endParaRPr lang="en-US" sz="1000" dirty="0">
              <a:solidFill>
                <a:schemeClr val="bg1">
                  <a:lumMod val="50000"/>
                </a:schemeClr>
              </a:solidFill>
              <a:latin typeface="Gill Sans MT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427038"/>
            <a:ext cx="9144000" cy="1524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533400"/>
            <a:ext cx="9144000" cy="6858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5299" name="TextBox 11"/>
          <p:cNvSpPr txBox="1">
            <a:spLocks noChangeArrowheads="1"/>
          </p:cNvSpPr>
          <p:nvPr/>
        </p:nvSpPr>
        <p:spPr bwMode="auto">
          <a:xfrm>
            <a:off x="4976813" y="6210300"/>
            <a:ext cx="370363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tabLst>
                <a:tab pos="396875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96875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tabLst>
                <a:tab pos="396875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tabLst>
                <a:tab pos="396875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tabLst>
                <a:tab pos="396875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396875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396875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396875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396875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/>
            <a:r>
              <a:rPr lang="en-US" sz="1000" b="1" dirty="0">
                <a:latin typeface="Gill Sans MT" charset="0"/>
              </a:rPr>
              <a:t>Sources:</a:t>
            </a:r>
            <a:r>
              <a:rPr lang="en-US" sz="1000" dirty="0">
                <a:latin typeface="Gill Sans MT" charset="0"/>
              </a:rPr>
              <a:t>  Indianapolis Dept. of Public Works, photo: urbanindy.com</a:t>
            </a:r>
          </a:p>
        </p:txBody>
      </p:sp>
      <p:sp>
        <p:nvSpPr>
          <p:cNvPr id="55300" name="Title 1"/>
          <p:cNvSpPr>
            <a:spLocks noGrp="1"/>
          </p:cNvSpPr>
          <p:nvPr>
            <p:ph type="title" idx="4294967295"/>
          </p:nvPr>
        </p:nvSpPr>
        <p:spPr>
          <a:xfrm>
            <a:off x="0" y="503238"/>
            <a:ext cx="8229600" cy="6858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Gill Sans MT" charset="0"/>
              </a:rPr>
              <a:t>Infrastructure Investment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985691" y="6415088"/>
            <a:ext cx="3482042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Gill Sans MT" pitchFamily="34" charset="0"/>
                <a:ea typeface="+mn-ea"/>
                <a:cs typeface="+mn-cs"/>
              </a:rPr>
              <a:t>2013 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Gill Sans MT" pitchFamily="34" charset="0"/>
                <a:ea typeface="+mn-ea"/>
                <a:cs typeface="+mn-cs"/>
              </a:rPr>
              <a:t>|  © Mapleton-Fall Creek Development Corporation |  </a:t>
            </a:r>
            <a:fld id="{642A0256-CE9E-2040-898E-93E4BECC5A4D}" type="slidenum">
              <a:rPr lang="en-US" sz="1000">
                <a:solidFill>
                  <a:schemeClr val="bg1">
                    <a:lumMod val="50000"/>
                  </a:schemeClr>
                </a:solidFill>
                <a:latin typeface="Gill Sans MT" pitchFamily="34" charset="0"/>
                <a:ea typeface="+mn-ea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5</a:t>
            </a:fld>
            <a:endParaRPr lang="en-US" sz="1000" dirty="0">
              <a:solidFill>
                <a:schemeClr val="bg1">
                  <a:lumMod val="50000"/>
                </a:schemeClr>
              </a:solidFill>
              <a:latin typeface="Gill Sans MT" pitchFamily="34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5938" y="1482725"/>
            <a:ext cx="3810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The City of Indianapolis has been investing in the area around Fall Creek, including road, bridge, trail and CSO work.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latin typeface="+mn-lt"/>
                <a:ea typeface="+mn-ea"/>
                <a:cs typeface="+mn-cs"/>
              </a:rPr>
              <a:t>Fall </a:t>
            </a:r>
            <a:r>
              <a:rPr lang="en-US" dirty="0">
                <a:latin typeface="+mn-lt"/>
                <a:ea typeface="+mn-ea"/>
                <a:cs typeface="+mn-cs"/>
              </a:rPr>
              <a:t>Creek Trail extension connecting </a:t>
            </a:r>
            <a:r>
              <a:rPr lang="en-US" dirty="0" err="1">
                <a:latin typeface="+mn-lt"/>
                <a:ea typeface="+mn-ea"/>
                <a:cs typeface="+mn-cs"/>
              </a:rPr>
              <a:t>Monon</a:t>
            </a:r>
            <a:r>
              <a:rPr lang="en-US" dirty="0">
                <a:latin typeface="+mn-lt"/>
                <a:ea typeface="+mn-ea"/>
                <a:cs typeface="+mn-cs"/>
              </a:rPr>
              <a:t> to Central Ave.: </a:t>
            </a:r>
            <a:r>
              <a:rPr lang="en-US" b="1" dirty="0">
                <a:solidFill>
                  <a:srgbClr val="BB5707"/>
                </a:solidFill>
                <a:latin typeface="+mn-lt"/>
                <a:ea typeface="+mn-ea"/>
                <a:cs typeface="+mn-cs"/>
              </a:rPr>
              <a:t>$1.25 </a:t>
            </a:r>
            <a:r>
              <a:rPr lang="en-US" b="1" dirty="0" smtClean="0">
                <a:solidFill>
                  <a:srgbClr val="BB5707"/>
                </a:solidFill>
                <a:latin typeface="+mn-lt"/>
                <a:ea typeface="+mn-ea"/>
                <a:cs typeface="+mn-cs"/>
              </a:rPr>
              <a:t>million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Illinois St Bridge over Fall Creek: </a:t>
            </a:r>
            <a:r>
              <a:rPr lang="en-US" b="1" dirty="0">
                <a:solidFill>
                  <a:srgbClr val="BB5707"/>
                </a:solidFill>
                <a:latin typeface="+mn-lt"/>
                <a:ea typeface="+mn-ea"/>
                <a:cs typeface="+mn-cs"/>
              </a:rPr>
              <a:t>$3.5 million </a:t>
            </a:r>
            <a:r>
              <a:rPr lang="en-US" dirty="0">
                <a:latin typeface="+mn-lt"/>
                <a:ea typeface="+mn-ea"/>
                <a:cs typeface="+mn-cs"/>
              </a:rPr>
              <a:t>rehab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dirty="0">
              <a:latin typeface="+mn-lt"/>
              <a:ea typeface="+mn-ea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Meridian St Bridge over Fall Creek: </a:t>
            </a:r>
            <a:r>
              <a:rPr lang="en-US" b="1" dirty="0">
                <a:solidFill>
                  <a:srgbClr val="BB5707"/>
                </a:solidFill>
                <a:latin typeface="+mn-lt"/>
                <a:ea typeface="+mn-ea"/>
                <a:cs typeface="+mn-cs"/>
              </a:rPr>
              <a:t>$2.5 million </a:t>
            </a:r>
            <a:r>
              <a:rPr lang="en-US" dirty="0">
                <a:latin typeface="+mn-lt"/>
                <a:ea typeface="+mn-ea"/>
                <a:cs typeface="+mn-cs"/>
              </a:rPr>
              <a:t>rehab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dirty="0">
              <a:latin typeface="+mn-lt"/>
              <a:ea typeface="+mn-ea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Long Term Control Plan for Sewer overflows: </a:t>
            </a:r>
            <a:r>
              <a:rPr lang="en-US" b="1" dirty="0">
                <a:solidFill>
                  <a:srgbClr val="BB5707"/>
                </a:solidFill>
                <a:latin typeface="+mn-lt"/>
                <a:ea typeface="+mn-ea"/>
                <a:cs typeface="+mn-cs"/>
              </a:rPr>
              <a:t>$1.7 billion</a:t>
            </a:r>
            <a:r>
              <a:rPr lang="en-US" dirty="0">
                <a:latin typeface="+mn-lt"/>
                <a:ea typeface="+mn-ea"/>
                <a:cs typeface="+mn-cs"/>
              </a:rPr>
              <a:t>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55303" name="Picture 1" descr="Fall Creek Trail Extension urbanindy.co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0" y="1530350"/>
            <a:ext cx="3108325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427038"/>
            <a:ext cx="9144000" cy="152400"/>
          </a:xfrm>
          <a:prstGeom prst="rect">
            <a:avLst/>
          </a:prstGeom>
          <a:solidFill>
            <a:srgbClr val="BB57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519113"/>
            <a:ext cx="9144000" cy="6858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4755" name="Title 1"/>
          <p:cNvSpPr>
            <a:spLocks noGrp="1"/>
          </p:cNvSpPr>
          <p:nvPr>
            <p:ph type="title" idx="4294967295"/>
          </p:nvPr>
        </p:nvSpPr>
        <p:spPr>
          <a:xfrm>
            <a:off x="0" y="503238"/>
            <a:ext cx="8474075" cy="6858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Calibri" charset="0"/>
              </a:rPr>
              <a:t>Recent </a:t>
            </a:r>
            <a:r>
              <a:rPr lang="en-US" dirty="0" smtClean="0">
                <a:solidFill>
                  <a:schemeClr val="bg1"/>
                </a:solidFill>
                <a:latin typeface="Calibri" charset="0"/>
              </a:rPr>
              <a:t>Residential </a:t>
            </a:r>
            <a:r>
              <a:rPr lang="en-US" dirty="0">
                <a:solidFill>
                  <a:schemeClr val="bg1"/>
                </a:solidFill>
                <a:latin typeface="Calibri" charset="0"/>
              </a:rPr>
              <a:t>Investment</a:t>
            </a:r>
          </a:p>
        </p:txBody>
      </p:sp>
      <p:grpSp>
        <p:nvGrpSpPr>
          <p:cNvPr id="74756" name="Group 14"/>
          <p:cNvGrpSpPr>
            <a:grpSpLocks/>
          </p:cNvGrpSpPr>
          <p:nvPr/>
        </p:nvGrpSpPr>
        <p:grpSpPr bwMode="auto">
          <a:xfrm>
            <a:off x="2762248" y="4251813"/>
            <a:ext cx="4103687" cy="2217506"/>
            <a:chOff x="6476408" y="4629004"/>
            <a:chExt cx="954918" cy="1176302"/>
          </a:xfrm>
        </p:grpSpPr>
        <p:sp>
          <p:nvSpPr>
            <p:cNvPr id="28" name="Rectangle 27"/>
            <p:cNvSpPr/>
            <p:nvPr/>
          </p:nvSpPr>
          <p:spPr>
            <a:xfrm>
              <a:off x="6476408" y="4629004"/>
              <a:ext cx="936448" cy="1034206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 dirty="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6495986" y="4670526"/>
              <a:ext cx="935340" cy="11347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109538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 smtClean="0">
                  <a:solidFill>
                    <a:srgbClr val="000000"/>
                  </a:solidFill>
                </a:rPr>
                <a:t>Since 2009</a:t>
              </a:r>
            </a:p>
            <a:p>
              <a:pPr marL="10953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dirty="0" smtClean="0">
                <a:solidFill>
                  <a:srgbClr val="000000"/>
                </a:solidFill>
              </a:endParaRPr>
            </a:p>
            <a:p>
              <a:pPr marL="290513" indent="-180975" fontAlgn="auto"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r>
                <a:rPr lang="en-US" sz="1400" dirty="0" smtClean="0">
                  <a:solidFill>
                    <a:srgbClr val="000000"/>
                  </a:solidFill>
                </a:rPr>
                <a:t>Total LISC Investment</a:t>
              </a:r>
              <a:r>
                <a:rPr lang="en-US" sz="1400" dirty="0">
                  <a:solidFill>
                    <a:srgbClr val="000000"/>
                  </a:solidFill>
                </a:rPr>
                <a:t>		</a:t>
              </a:r>
              <a:r>
                <a:rPr lang="en-US" sz="1400" b="1" dirty="0" smtClean="0">
                  <a:solidFill>
                    <a:srgbClr val="BB5707"/>
                  </a:solidFill>
                </a:rPr>
                <a:t>$11,713,810</a:t>
              </a:r>
              <a:endParaRPr lang="en-US" sz="1400" b="1" dirty="0">
                <a:solidFill>
                  <a:srgbClr val="BB5707"/>
                </a:solidFill>
              </a:endParaRPr>
            </a:p>
            <a:p>
              <a:pPr marL="290513" indent="-18097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dirty="0">
                <a:solidFill>
                  <a:srgbClr val="000000"/>
                </a:solidFill>
              </a:endParaRPr>
            </a:p>
            <a:p>
              <a:pPr marL="290513" indent="-180975" fontAlgn="auto"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r>
                <a:rPr lang="en-US" sz="1400" dirty="0">
                  <a:solidFill>
                    <a:srgbClr val="000000"/>
                  </a:solidFill>
                </a:rPr>
                <a:t>Total </a:t>
              </a:r>
              <a:r>
                <a:rPr lang="en-US" sz="1400" dirty="0" smtClean="0">
                  <a:solidFill>
                    <a:srgbClr val="000000"/>
                  </a:solidFill>
                </a:rPr>
                <a:t>Leverage (inc. NSP)</a:t>
              </a:r>
              <a:r>
                <a:rPr lang="en-US" sz="1400" dirty="0">
                  <a:solidFill>
                    <a:srgbClr val="000000"/>
                  </a:solidFill>
                </a:rPr>
                <a:t>		</a:t>
              </a:r>
              <a:r>
                <a:rPr lang="en-US" sz="1400" b="1" dirty="0">
                  <a:solidFill>
                    <a:srgbClr val="BB5707"/>
                  </a:solidFill>
                </a:rPr>
                <a:t>$41,709,639</a:t>
              </a:r>
            </a:p>
            <a:p>
              <a:pPr marL="290513" indent="-18097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400" dirty="0">
                  <a:solidFill>
                    <a:srgbClr val="000000"/>
                  </a:solidFill>
                </a:rPr>
                <a:t> </a:t>
              </a:r>
            </a:p>
            <a:p>
              <a:pPr marL="290513" indent="-180975" fontAlgn="auto"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r>
                <a:rPr lang="fr-FR" sz="1400" dirty="0" err="1">
                  <a:solidFill>
                    <a:srgbClr val="000000"/>
                  </a:solidFill>
                </a:rPr>
                <a:t>Housing</a:t>
              </a:r>
              <a:r>
                <a:rPr lang="fr-FR" sz="1400" dirty="0">
                  <a:solidFill>
                    <a:srgbClr val="000000"/>
                  </a:solidFill>
                </a:rPr>
                <a:t> </a:t>
              </a:r>
              <a:r>
                <a:rPr lang="fr-FR" sz="1400" dirty="0" err="1">
                  <a:solidFill>
                    <a:srgbClr val="000000"/>
                  </a:solidFill>
                </a:rPr>
                <a:t>Units</a:t>
              </a:r>
              <a:r>
                <a:rPr lang="fr-FR" sz="1400" dirty="0">
                  <a:solidFill>
                    <a:srgbClr val="000000"/>
                  </a:solidFill>
                </a:rPr>
                <a:t> </a:t>
              </a:r>
              <a:r>
                <a:rPr lang="fr-FR" sz="1400" dirty="0" err="1">
                  <a:solidFill>
                    <a:srgbClr val="000000"/>
                  </a:solidFill>
                </a:rPr>
                <a:t>Developed</a:t>
              </a:r>
              <a:r>
                <a:rPr lang="fr-FR" sz="1400" dirty="0">
                  <a:solidFill>
                    <a:srgbClr val="000000"/>
                  </a:solidFill>
                </a:rPr>
                <a:t>		</a:t>
              </a:r>
              <a:r>
                <a:rPr lang="fr-FR" sz="1400" b="1" dirty="0">
                  <a:solidFill>
                    <a:srgbClr val="BB5707"/>
                  </a:solidFill>
                </a:rPr>
                <a:t>33</a:t>
              </a:r>
            </a:p>
            <a:p>
              <a:pPr marL="290513" indent="-18097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i="1" dirty="0">
                  <a:solidFill>
                    <a:srgbClr val="000000"/>
                  </a:solidFill>
                </a:rPr>
                <a:t>	</a:t>
              </a:r>
            </a:p>
            <a:p>
              <a:pPr marL="290513" indent="-180975" fontAlgn="auto"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r>
                <a:rPr lang="en-US" sz="1400" dirty="0">
                  <a:solidFill>
                    <a:srgbClr val="000000"/>
                  </a:solidFill>
                </a:rPr>
                <a:t>Square Feet Improved		</a:t>
              </a:r>
              <a:r>
                <a:rPr lang="en-US" sz="1400" b="1" dirty="0">
                  <a:solidFill>
                    <a:srgbClr val="BB5707"/>
                  </a:solidFill>
                </a:rPr>
                <a:t>28,400</a:t>
              </a:r>
            </a:p>
            <a:p>
              <a:pPr marL="290513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i="1" dirty="0">
                  <a:solidFill>
                    <a:srgbClr val="000000"/>
                  </a:solidFill>
                </a:rPr>
                <a:t>	</a:t>
              </a:r>
            </a:p>
            <a:p>
              <a:pPr marL="29051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dirty="0">
                <a:solidFill>
                  <a:srgbClr val="000000"/>
                </a:solidFill>
              </a:endParaRPr>
            </a:p>
          </p:txBody>
        </p:sp>
      </p:grpSp>
      <p:pic>
        <p:nvPicPr>
          <p:cNvPr id="74757" name="Picture 3" descr="Z:\Housing (CDBG, HOME, NSP, etc)\NSP Contract\ERRs\Target Area Pictures\3026-3028 Park\100_089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38" y="1403350"/>
            <a:ext cx="3695700" cy="2770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4758" name="TextBox 31"/>
          <p:cNvSpPr txBox="1">
            <a:spLocks noChangeArrowheads="1"/>
          </p:cNvSpPr>
          <p:nvPr/>
        </p:nvSpPr>
        <p:spPr bwMode="auto">
          <a:xfrm>
            <a:off x="846138" y="3927475"/>
            <a:ext cx="36957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1200" b="1">
                <a:solidFill>
                  <a:schemeClr val="bg1"/>
                </a:solidFill>
                <a:latin typeface="Gill Sans MT" charset="0"/>
                <a:cs typeface="Gill Sans MT" charset="0"/>
              </a:rPr>
              <a:t>Before photo of 3028 Park Avenue</a:t>
            </a:r>
          </a:p>
        </p:txBody>
      </p:sp>
      <p:pic>
        <p:nvPicPr>
          <p:cNvPr id="74759" name="Picture 2" descr="Z:\Communications and Mktg\Housing Projects\Housing Photos\3028 Park\3028Park_we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163" y="1403350"/>
            <a:ext cx="3446462" cy="2770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4760" name="TextBox 33"/>
          <p:cNvSpPr txBox="1">
            <a:spLocks noChangeArrowheads="1"/>
          </p:cNvSpPr>
          <p:nvPr/>
        </p:nvSpPr>
        <p:spPr bwMode="auto">
          <a:xfrm>
            <a:off x="4729163" y="3927475"/>
            <a:ext cx="34464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1200" b="1">
                <a:latin typeface="Gill Sans MT" charset="0"/>
                <a:cs typeface="Gill Sans MT" charset="0"/>
              </a:rPr>
              <a:t>After photo of 3028 Park Avenue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85690" y="6415088"/>
            <a:ext cx="3482042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Gill Sans MT" pitchFamily="34" charset="0"/>
                <a:ea typeface="+mn-ea"/>
                <a:cs typeface="+mn-cs"/>
              </a:rPr>
              <a:t>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Gill Sans MT" pitchFamily="34" charset="0"/>
                <a:ea typeface="+mn-ea"/>
                <a:cs typeface="+mn-cs"/>
              </a:rPr>
              <a:t>2013  |  © Mapleton-Fall Creek Development Corporation |  </a:t>
            </a:r>
            <a:fld id="{0A2C3747-8BFC-5B49-B3E5-13364EAC2C10}" type="slidenum">
              <a:rPr lang="en-US" sz="1000">
                <a:solidFill>
                  <a:schemeClr val="bg1">
                    <a:lumMod val="50000"/>
                  </a:schemeClr>
                </a:solidFill>
                <a:latin typeface="Gill Sans MT" pitchFamily="34" charset="0"/>
                <a:ea typeface="+mn-ea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6</a:t>
            </a:fld>
            <a:endParaRPr lang="en-US" sz="1000" dirty="0">
              <a:solidFill>
                <a:schemeClr val="bg1">
                  <a:lumMod val="50000"/>
                </a:schemeClr>
              </a:solidFill>
              <a:latin typeface="Gill Sans MT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2" y="-1"/>
            <a:ext cx="9015789" cy="6858001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-189186" y="6096000"/>
            <a:ext cx="10131972" cy="12612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6096000"/>
            <a:ext cx="9144000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228600" y="6248400"/>
            <a:ext cx="31242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900" b="1" dirty="0" smtClean="0">
                <a:latin typeface="Arial Narrow" panose="020B0606020202030204" pitchFamily="34" charset="0"/>
              </a:rPr>
              <a:t>TEMPLE HERITAGE CENTER </a:t>
            </a:r>
            <a:endParaRPr lang="en-US" sz="900" b="1" dirty="0">
              <a:latin typeface="Arial Narrow" panose="020B0606020202030204" pitchFamily="34" charset="0"/>
            </a:endParaRP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228600" y="6400800"/>
            <a:ext cx="22098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800">
                <a:latin typeface="Arial Narrow" panose="020B0606020202030204" pitchFamily="34" charset="0"/>
              </a:rPr>
              <a:t>INDIANAPOLIS, INDIANA USA</a:t>
            </a:r>
          </a:p>
        </p:txBody>
      </p:sp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6019800" y="6205993"/>
            <a:ext cx="2133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 dirty="0" smtClean="0">
                <a:latin typeface="Arial Narrow" panose="020B0606020202030204" pitchFamily="34" charset="0"/>
              </a:rPr>
              <a:t>SITE</a:t>
            </a:r>
            <a:endParaRPr lang="en-US" b="1" dirty="0">
              <a:latin typeface="Arial Narrow" panose="020B0606020202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34635" y="1"/>
            <a:ext cx="18703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2"/>
          <p:cNvSpPr>
            <a:spLocks/>
          </p:cNvSpPr>
          <p:nvPr/>
        </p:nvSpPr>
        <p:spPr bwMode="auto">
          <a:xfrm>
            <a:off x="152400" y="6172200"/>
            <a:ext cx="5791200" cy="533400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-128"/>
              <a:sym typeface="Gill Sans" charset="0"/>
            </a:endParaRPr>
          </a:p>
        </p:txBody>
      </p:sp>
      <p:sp>
        <p:nvSpPr>
          <p:cNvPr id="35" name="Rectangle 3"/>
          <p:cNvSpPr>
            <a:spLocks/>
          </p:cNvSpPr>
          <p:nvPr/>
        </p:nvSpPr>
        <p:spPr bwMode="auto">
          <a:xfrm>
            <a:off x="6019800" y="6172200"/>
            <a:ext cx="2971800" cy="5334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>
              <a:defRPr/>
            </a:pPr>
            <a:endParaRPr lang="en-US" sz="4200" smtClean="0">
              <a:solidFill>
                <a:srgbClr val="000000"/>
              </a:solidFill>
              <a:latin typeface="Gill Sans" charset="0"/>
              <a:ea typeface="ヒラギノ角ゴ ProN W3" charset="-128"/>
              <a:sym typeface="Gill Sans" charset="0"/>
            </a:endParaRPr>
          </a:p>
        </p:txBody>
      </p:sp>
      <p:pic>
        <p:nvPicPr>
          <p:cNvPr id="36" name="Picture 19" descr="O:\BDMD_logo\Color Logo copy.png"/>
          <p:cNvPicPr>
            <a:picLocks noChangeAspect="1" noChangeArrowheads="1"/>
          </p:cNvPicPr>
          <p:nvPr/>
        </p:nvPicPr>
        <p:blipFill>
          <a:blip r:embed="rId4">
            <a:lum bright="-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4675" y="6184900"/>
            <a:ext cx="762000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Line 24"/>
          <p:cNvSpPr>
            <a:spLocks noChangeShapeType="1"/>
          </p:cNvSpPr>
          <p:nvPr/>
        </p:nvSpPr>
        <p:spPr bwMode="auto">
          <a:xfrm>
            <a:off x="8153400" y="6172200"/>
            <a:ext cx="0" cy="5334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282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6096000"/>
            <a:ext cx="9144000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228600" y="6248400"/>
            <a:ext cx="31242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900" b="1" dirty="0" smtClean="0">
                <a:latin typeface="Arial Narrow" panose="020B0606020202030204" pitchFamily="34" charset="0"/>
              </a:rPr>
              <a:t>TEMPLE HERITAGE CENTER </a:t>
            </a:r>
            <a:endParaRPr lang="en-US" sz="900" b="1" dirty="0">
              <a:latin typeface="Arial Narrow" panose="020B0606020202030204" pitchFamily="34" charset="0"/>
            </a:endParaRP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228600" y="6400800"/>
            <a:ext cx="22098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800">
                <a:latin typeface="Arial Narrow" panose="020B0606020202030204" pitchFamily="34" charset="0"/>
              </a:rPr>
              <a:t>INDIANAPOLIS, INDIANA USA</a:t>
            </a:r>
          </a:p>
        </p:txBody>
      </p:sp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6019800" y="6205993"/>
            <a:ext cx="2133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 dirty="0" smtClean="0">
                <a:latin typeface="Arial Narrow" panose="020B0606020202030204" pitchFamily="34" charset="0"/>
              </a:rPr>
              <a:t>SITE</a:t>
            </a:r>
            <a:endParaRPr lang="en-US" b="1" dirty="0">
              <a:latin typeface="Arial Narrow" panose="020B0606020202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5760" y="152400"/>
            <a:ext cx="9977360" cy="5943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74171" y="0"/>
            <a:ext cx="326571" cy="71700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719156" y="3509358"/>
            <a:ext cx="1367444" cy="1095894"/>
          </a:xfrm>
          <a:prstGeom prst="rect">
            <a:avLst/>
          </a:prstGeom>
          <a:noFill/>
          <a:ln w="635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28600" y="1332807"/>
            <a:ext cx="2201487" cy="1978429"/>
          </a:xfrm>
          <a:prstGeom prst="rect">
            <a:avLst/>
          </a:prstGeom>
          <a:noFill/>
          <a:ln w="635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93450" y="3368242"/>
            <a:ext cx="23441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34 TH STREET</a:t>
            </a:r>
            <a:endParaRPr lang="en-US" sz="14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1590918" y="1485539"/>
            <a:ext cx="23441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CENTRAL AVENUE</a:t>
            </a:r>
            <a:endParaRPr lang="en-US" sz="14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 rot="16200000">
            <a:off x="4494987" y="4647686"/>
            <a:ext cx="23441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RUCKLE STREET</a:t>
            </a:r>
            <a:endParaRPr lang="en-US" sz="14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 rot="16200000">
            <a:off x="7375554" y="4368239"/>
            <a:ext cx="23441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PARK AVENUE</a:t>
            </a:r>
            <a:endParaRPr lang="en-US" sz="14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90600" y="533285"/>
            <a:ext cx="23441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YOU ARE HERE</a:t>
            </a:r>
            <a:endParaRPr lang="en-US" sz="1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8" name="Straight Connector 7"/>
          <p:cNvCxnSpPr>
            <a:stCxn id="21" idx="1"/>
          </p:cNvCxnSpPr>
          <p:nvPr/>
        </p:nvCxnSpPr>
        <p:spPr>
          <a:xfrm flipH="1">
            <a:off x="803564" y="687174"/>
            <a:ext cx="187036" cy="5553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03564" y="687174"/>
            <a:ext cx="0" cy="645633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525503" y="2628045"/>
            <a:ext cx="3156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TEMPLE HERITAGE </a:t>
            </a:r>
          </a:p>
          <a:p>
            <a:r>
              <a:rPr lang="en-US" sz="14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CENTER SITE</a:t>
            </a:r>
            <a:endParaRPr lang="en-US" sz="1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6019800" y="2807049"/>
            <a:ext cx="20729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215221" y="2811522"/>
            <a:ext cx="11878" cy="710608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900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Marketing\Jewish Heritage Museum of Indianapolis\getima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39200" cy="597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6096000"/>
            <a:ext cx="9144000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228600" y="6248400"/>
            <a:ext cx="31242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900" b="1" dirty="0" smtClean="0">
                <a:latin typeface="Arial Narrow" panose="020B0606020202030204" pitchFamily="34" charset="0"/>
              </a:rPr>
              <a:t>TEMPLE HERITAGE CENTER</a:t>
            </a:r>
            <a:endParaRPr lang="en-US" sz="900" b="1" dirty="0">
              <a:latin typeface="Arial Narrow" panose="020B0606020202030204" pitchFamily="34" charset="0"/>
            </a:endParaRP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228600" y="6400800"/>
            <a:ext cx="22098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800">
                <a:latin typeface="Arial Narrow" panose="020B0606020202030204" pitchFamily="34" charset="0"/>
              </a:rPr>
              <a:t>INDIANAPOLIS, INDIANA USA</a:t>
            </a:r>
          </a:p>
        </p:txBody>
      </p:sp>
      <p:pic>
        <p:nvPicPr>
          <p:cNvPr id="3081" name="Picture 2" descr="P:\2012\12048 - Beth El Temple Feasibility Study\04.00.0 - Pre-Design Services\04.10.0 - Research\Historic Photos\1925Bas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1011238"/>
            <a:ext cx="8855075" cy="7096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6028591" y="6209321"/>
            <a:ext cx="21277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 dirty="0">
                <a:latin typeface="Arial Narrow" panose="020B0606020202030204" pitchFamily="34" charset="0"/>
              </a:rPr>
              <a:t>c</a:t>
            </a:r>
            <a:r>
              <a:rPr lang="en-US" b="1" dirty="0" smtClean="0">
                <a:latin typeface="Arial Narrow" panose="020B0606020202030204" pitchFamily="34" charset="0"/>
              </a:rPr>
              <a:t>a. 1925</a:t>
            </a:r>
            <a:endParaRPr lang="en-US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3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GS_MA_Template">
    <a:dk1>
      <a:sysClr val="windowText" lastClr="000000"/>
    </a:dk1>
    <a:lt1>
      <a:sysClr val="window" lastClr="FFFFFF"/>
    </a:lt1>
    <a:dk2>
      <a:srgbClr val="4F6128"/>
    </a:dk2>
    <a:lt2>
      <a:srgbClr val="EEECE1"/>
    </a:lt2>
    <a:accent1>
      <a:srgbClr val="FFFF00"/>
    </a:accent1>
    <a:accent2>
      <a:srgbClr val="E36C09"/>
    </a:accent2>
    <a:accent3>
      <a:srgbClr val="9BBB59"/>
    </a:accent3>
    <a:accent4>
      <a:srgbClr val="C0504D"/>
    </a:accent4>
    <a:accent5>
      <a:srgbClr val="205867"/>
    </a:accent5>
    <a:accent6>
      <a:srgbClr val="974806"/>
    </a:accent6>
    <a:hlink>
      <a:srgbClr val="9BBB59"/>
    </a:hlink>
    <a:folHlink>
      <a:srgbClr val="9BBB59"/>
    </a:folHlink>
  </a:clrScheme>
  <a:fontScheme name="GS_MA_Template">
    <a:majorFont>
      <a:latin typeface="Gill Sans MT"/>
      <a:ea typeface=""/>
      <a:cs typeface=""/>
    </a:majorFont>
    <a:minorFont>
      <a:latin typeface="Gill Sans MT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2135</TotalTime>
  <Words>731</Words>
  <Application>Microsoft Office PowerPoint</Application>
  <PresentationFormat>On-screen Show (4:3)</PresentationFormat>
  <Paragraphs>186</Paragraphs>
  <Slides>32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ＭＳ Ｐゴシック</vt:lpstr>
      <vt:lpstr>Arial</vt:lpstr>
      <vt:lpstr>Arial Narrow</vt:lpstr>
      <vt:lpstr>Calibri</vt:lpstr>
      <vt:lpstr>Calibri Light</vt:lpstr>
      <vt:lpstr>Gill Sans</vt:lpstr>
      <vt:lpstr>Gill Sans MT</vt:lpstr>
      <vt:lpstr>Times New Roman</vt:lpstr>
      <vt:lpstr>ヒラギノ角ゴ ProN W3</vt:lpstr>
      <vt:lpstr>1_Custom Design</vt:lpstr>
      <vt:lpstr>Custom Design</vt:lpstr>
      <vt:lpstr>PowerPoint Presentation</vt:lpstr>
      <vt:lpstr>Mapleton Fall Creek Development Corporation</vt:lpstr>
      <vt:lpstr>Location, Location, Location</vt:lpstr>
      <vt:lpstr>Mapleton-Fall Creek Neighborhoods</vt:lpstr>
      <vt:lpstr>Infrastructure Investment</vt:lpstr>
      <vt:lpstr>Recent Residential Investment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Mapleton Fall Creek Market Analysis</dc:title>
  <dc:creator>Mark</dc:creator>
  <cp:lastModifiedBy>Jonathan Young</cp:lastModifiedBy>
  <cp:revision>132</cp:revision>
  <cp:lastPrinted>2014-01-23T14:38:29Z</cp:lastPrinted>
  <dcterms:created xsi:type="dcterms:W3CDTF">2013-10-18T14:34:20Z</dcterms:created>
  <dcterms:modified xsi:type="dcterms:W3CDTF">2014-01-29T19:38:46Z</dcterms:modified>
</cp:coreProperties>
</file>