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65" r:id="rId3"/>
    <p:sldId id="291" r:id="rId4"/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2" r:id="rId13"/>
    <p:sldId id="300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85605" autoAdjust="0"/>
  </p:normalViewPr>
  <p:slideViewPr>
    <p:cSldViewPr>
      <p:cViewPr varScale="1">
        <p:scale>
          <a:sx n="69" d="100"/>
          <a:sy n="69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B5CB-0BD4-4B72-AE20-30F7993D2015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DA55-9065-4399-97ED-802048D31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1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2A80CE-E9AC-4BF2-A0F4-3C2C6E619BE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4189BC-4ACB-4853-B8EF-686F774723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2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Temple Heritage Center , Inc. is willing to codify MFCDC’s </a:t>
            </a:r>
            <a:r>
              <a:rPr lang="en-US" baseline="0" dirty="0" smtClean="0"/>
              <a:t>investment </a:t>
            </a:r>
            <a:r>
              <a:rPr lang="en-US" baseline="0" dirty="0" smtClean="0"/>
              <a:t>as a recorded lien in a restrictive covenant attached to the </a:t>
            </a:r>
            <a:r>
              <a:rPr lang="en-US" baseline="0" dirty="0" smtClean="0"/>
              <a:t>property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 very nearly</a:t>
            </a:r>
            <a:r>
              <a:rPr lang="en-US" baseline="0" dirty="0" smtClean="0"/>
              <a:t> at the geographic center of the Mapleton-Fall Creek neighborhood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strategic decision by those who originally sited and built the Temple</a:t>
            </a:r>
          </a:p>
          <a:p>
            <a:endParaRPr lang="en-US" dirty="0" smtClean="0"/>
          </a:p>
          <a:p>
            <a:r>
              <a:rPr lang="en-US" baseline="0" dirty="0" smtClean="0"/>
              <a:t>Tab sports fields, Rafael Health Center, Phillips Temple, Shortridge Law &amp; Government Magnet High School…across the street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neighborhood retail spaces on 3300 block of Central should be activated by conversion to 2-way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 MFC Comprehensive Plan Segment update recommends “community commercial” zoning for commercial on Central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 MFC Comprehensive Plan Segment update recommends retaining existing “special use” (currently church) zoning for Temple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Temple Heritage Center, Inc. has initiated dialog with neighbors to the south (Gary Rudgers &amp; Shane Bradshaw) re: acquiring the house at 3357 Ruckle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Gary &amp; Shane would like space for a garden and garage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temple building may need space for additional parking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Temple Heritage Center, Inc. will pursue the most aggressive </a:t>
            </a:r>
            <a:r>
              <a:rPr lang="en-US" baseline="0" dirty="0" smtClean="0"/>
              <a:t>timeline </a:t>
            </a:r>
            <a:r>
              <a:rPr lang="en-US" baseline="0" dirty="0" smtClean="0"/>
              <a:t>possible in order to arrest further deterioration due to water </a:t>
            </a:r>
            <a:r>
              <a:rPr lang="en-US" baseline="0" dirty="0" smtClean="0"/>
              <a:t>infiltration and meet CDBG grant deadlines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none of these requirements are “stoppers”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Indiana Landmarks worked with East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 Civic Association to use ~$300K in City CDBG funds to stabilize the Rivoli Theatre on East 10</a:t>
            </a:r>
            <a:r>
              <a:rPr lang="en-US" baseline="30000" dirty="0" smtClean="0"/>
              <a:t>th</a:t>
            </a:r>
            <a:r>
              <a:rPr lang="en-US" baseline="0" dirty="0" smtClean="0"/>
              <a:t>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 Jonathan Young at BDMD, these cost estimates are “generous” and should be able to support Davis-Bacon prevailing wages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 experience is that Davis-Bacon adds ~10% to commercial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89BC-4ACB-4853-B8EF-686F774723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0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7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2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6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7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7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97E9-0B7F-4DD4-A42B-DD340336B433}" type="datetimeFigureOut">
              <a:rPr lang="en-US" smtClean="0"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9734-A2BB-43FB-84F4-2C3DE64A41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Mapleton-Fall Creek Development Corp.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Board of Directors meeting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May 28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, 2013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154023"/>
            <a:ext cx="3429000" cy="4238110"/>
          </a:xfrm>
        </p:spPr>
        <p:txBody>
          <a:bodyPr>
            <a:noAutofit/>
          </a:bodyPr>
          <a:lstStyle/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/>
              <a:t>Tyson Domer</a:t>
            </a:r>
          </a:p>
          <a:p>
            <a:pPr algn="l"/>
            <a:r>
              <a:rPr lang="en-US" sz="2400" dirty="0" smtClean="0"/>
              <a:t>tyson@hundredyear.net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029200"/>
            <a:ext cx="8296656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Temple Heritage Center, Inc. CDBG Proposal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-8571"/>
          <a:stretch/>
        </p:blipFill>
        <p:spPr>
          <a:xfrm>
            <a:off x="838200" y="2286000"/>
            <a:ext cx="3993820" cy="3200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34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Holding &amp; Maintenance Budget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$10K Efroymson Family Foundation grant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>
              <a:tabLst>
                <a:tab pos="7315200" algn="dec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2013</a:t>
            </a:r>
            <a:endParaRPr lang="en-US" sz="1800" dirty="0" smtClean="0"/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 </a:t>
            </a:r>
            <a:r>
              <a:rPr lang="en-US" sz="1800" dirty="0" smtClean="0"/>
              <a:t>mowing, hauling	$500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2012 pay 2013 property taxes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installment	$0</a:t>
            </a:r>
          </a:p>
          <a:p>
            <a:pPr algn="l" defTabSz="692150">
              <a:tabLst>
                <a:tab pos="7315200" algn="dec"/>
              </a:tabLst>
            </a:pPr>
            <a:endParaRPr lang="en-US" sz="1000" dirty="0" smtClean="0"/>
          </a:p>
          <a:p>
            <a:pPr algn="l" defTabSz="692150">
              <a:tabLst>
                <a:tab pos="7315200" algn="dec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2014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1800" dirty="0" smtClean="0"/>
              <a:t>mowing, hauling	$1,000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2013 pay 2014 property taxes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installment	$0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 smtClean="0"/>
              <a:t>  2013 pay 2014 property taxes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installment	$3,000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based on $200K assessment…</a:t>
            </a:r>
          </a:p>
          <a:p>
            <a:pPr algn="l" defTabSz="692150">
              <a:tabLst>
                <a:tab pos="7315200" algn="dec"/>
              </a:tabLst>
            </a:pPr>
            <a:endParaRPr lang="en-US" sz="1000" dirty="0"/>
          </a:p>
          <a:p>
            <a:pPr algn="l" defTabSz="692150">
              <a:tabLst>
                <a:tab pos="7315200" algn="dec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2015</a:t>
            </a:r>
            <a:endParaRPr lang="en-US" sz="2400" dirty="0">
              <a:solidFill>
                <a:srgbClr val="FFC000"/>
              </a:solidFill>
            </a:endParaRPr>
          </a:p>
          <a:p>
            <a:pPr algn="l" defTabSz="692150">
              <a:tabLst>
                <a:tab pos="7315200" algn="dec"/>
              </a:tabLst>
            </a:pPr>
            <a:r>
              <a:rPr lang="en-US" sz="2000" b="1" dirty="0"/>
              <a:t>  </a:t>
            </a:r>
            <a:r>
              <a:rPr lang="en-US" sz="1800" dirty="0"/>
              <a:t>mowing, hauling	$1,000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 </a:t>
            </a:r>
            <a:r>
              <a:rPr lang="en-US" sz="1800" dirty="0" smtClean="0"/>
              <a:t>2014 </a:t>
            </a:r>
            <a:r>
              <a:rPr lang="en-US" sz="1800" dirty="0"/>
              <a:t>pay </a:t>
            </a:r>
            <a:r>
              <a:rPr lang="en-US" sz="1800" dirty="0" smtClean="0"/>
              <a:t>2015 </a:t>
            </a:r>
            <a:r>
              <a:rPr lang="en-US" sz="1800" dirty="0"/>
              <a:t>property taxes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installment</a:t>
            </a:r>
            <a:r>
              <a:rPr lang="en-US" sz="1800" dirty="0"/>
              <a:t>	</a:t>
            </a:r>
            <a:r>
              <a:rPr lang="en-US" sz="1800" dirty="0" smtClean="0"/>
              <a:t>$4,500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based on $300K assessment…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64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Risk Management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 investment in a tangible community asset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FFC000"/>
                </a:solidFill>
              </a:rPr>
              <a:t>p</a:t>
            </a:r>
            <a:r>
              <a:rPr lang="en-US" sz="2400" dirty="0" smtClean="0">
                <a:solidFill>
                  <a:srgbClr val="FFC000"/>
                </a:solidFill>
              </a:rPr>
              <a:t>roperty </a:t>
            </a:r>
            <a:r>
              <a:rPr lang="en-US" sz="2400" dirty="0">
                <a:solidFill>
                  <a:srgbClr val="FFC000"/>
                </a:solidFill>
              </a:rPr>
              <a:t>v</a:t>
            </a:r>
            <a:r>
              <a:rPr lang="en-US" sz="2400" dirty="0" smtClean="0">
                <a:solidFill>
                  <a:srgbClr val="FFC000"/>
                </a:solidFill>
              </a:rPr>
              <a:t>alue</a:t>
            </a:r>
            <a:endParaRPr lang="en-US" sz="1800" dirty="0" smtClean="0"/>
          </a:p>
          <a:p>
            <a:pPr algn="l"/>
            <a:r>
              <a:rPr lang="en-US" sz="1800" dirty="0"/>
              <a:t>  </a:t>
            </a:r>
            <a:r>
              <a:rPr lang="en-US" sz="1800" dirty="0" smtClean="0"/>
              <a:t>Assessor 2010 – $564,900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Assessor 2012 – $521,800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Indy Squared commercial property listing 2011/2012 – $325,000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BPO (Broker’s Price Opinion) April 2013 – $206,500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property sale</a:t>
            </a:r>
            <a:endParaRPr lang="en-US" sz="1800" dirty="0" smtClean="0"/>
          </a:p>
          <a:p>
            <a:pPr algn="l"/>
            <a:r>
              <a:rPr lang="en-US" sz="1800" dirty="0" smtClean="0"/>
              <a:t>  stabilized asset arrests blight &amp; deterioration, easier to market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community driven end-use scenario identified through community outreach &amp; visioning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sale to private buyer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reimbursement</a:t>
            </a:r>
            <a:endParaRPr lang="en-US" sz="2000" dirty="0" smtClean="0"/>
          </a:p>
          <a:p>
            <a:pPr algn="l">
              <a:tabLst>
                <a:tab pos="114935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City of Indianapolis – </a:t>
            </a:r>
            <a:r>
              <a:rPr lang="en-US" sz="1800" dirty="0" smtClean="0"/>
              <a:t>$48K - $53K+ in back property taxes &amp; penalties</a:t>
            </a:r>
          </a:p>
          <a:p>
            <a:pPr algn="l">
              <a:tabLst>
                <a:tab pos="1149350" algn="l"/>
              </a:tabLst>
            </a:pPr>
            <a:r>
              <a:rPr lang="en-US" sz="1800" dirty="0" smtClean="0"/>
              <a:t>  </a:t>
            </a:r>
            <a:r>
              <a:rPr lang="en-US" sz="2000" b="1" dirty="0" smtClean="0"/>
              <a:t>MFCDC – $190K in unencumbered funds</a:t>
            </a:r>
          </a:p>
        </p:txBody>
      </p:sp>
    </p:spTree>
    <p:extLst>
      <p:ext uri="{BB962C8B-B14F-4D97-AF65-F5344CB8AC3E}">
        <p14:creationId xmlns:p14="http://schemas.microsoft.com/office/powerpoint/2010/main" val="2863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Summary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 investment in the heart of Mapleton-Fall Creek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828800"/>
            <a:ext cx="5029200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stabilize &amp; preserve</a:t>
            </a:r>
          </a:p>
          <a:p>
            <a:pPr algn="l"/>
            <a:r>
              <a:rPr lang="en-US" sz="1800" dirty="0" smtClean="0"/>
              <a:t>  community asset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   Indiana Landmarks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   City of Indianapolis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outreach to identify end-use</a:t>
            </a:r>
          </a:p>
          <a:p>
            <a:pPr algn="l"/>
            <a:r>
              <a:rPr lang="en-US" sz="1800" dirty="0" smtClean="0"/>
              <a:t>  MFCDC is a trusted community partner</a:t>
            </a:r>
            <a:endParaRPr lang="en-US" sz="1800" dirty="0"/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community benefits</a:t>
            </a:r>
          </a:p>
          <a:p>
            <a:pPr algn="l"/>
            <a:r>
              <a:rPr lang="en-US" sz="1800" dirty="0" smtClean="0">
                <a:solidFill>
                  <a:srgbClr val="898989"/>
                </a:solidFill>
              </a:rPr>
              <a:t>  $190K MFCDC unencumbered funding stream</a:t>
            </a:r>
          </a:p>
          <a:p>
            <a:pPr algn="l"/>
            <a:r>
              <a:rPr lang="en-US" sz="1800" dirty="0">
                <a:solidFill>
                  <a:srgbClr val="898989"/>
                </a:solidFill>
              </a:rPr>
              <a:t> </a:t>
            </a:r>
            <a:r>
              <a:rPr lang="en-US" sz="1800" dirty="0" smtClean="0">
                <a:solidFill>
                  <a:srgbClr val="898989"/>
                </a:solidFill>
              </a:rPr>
              <a:t> renovated historic landmark building</a:t>
            </a:r>
          </a:p>
          <a:p>
            <a:pPr algn="l"/>
            <a:r>
              <a:rPr lang="en-US" sz="1800" dirty="0">
                <a:solidFill>
                  <a:srgbClr val="898989"/>
                </a:solidFill>
              </a:rPr>
              <a:t> </a:t>
            </a:r>
            <a:r>
              <a:rPr lang="en-US" sz="1800" dirty="0" smtClean="0">
                <a:solidFill>
                  <a:srgbClr val="898989"/>
                </a:solidFill>
              </a:rPr>
              <a:t> new partnerships</a:t>
            </a:r>
          </a:p>
        </p:txBody>
      </p:sp>
      <p:pic>
        <p:nvPicPr>
          <p:cNvPr id="4099" name="Picture 3" descr="C:\Users\Tyson\Documents\CED\- Indianapolis\MFC\Broadway Area\Temple Heritage Center\BDMD\Study Photographs\2012.01.11\Picture 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048310" cy="2286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yson\Documents\CED\- Indianapolis\MFC\Broadway Area\Temple Heritage Center\BDMD\Study Photographs\2012.10.30\Picture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352693" cy="25146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Thank You!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Temple Heritage Center, Inc.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241521"/>
            <a:ext cx="3429000" cy="4238110"/>
          </a:xfrm>
        </p:spPr>
        <p:txBody>
          <a:bodyPr>
            <a:noAutofit/>
          </a:bodyPr>
          <a:lstStyle/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endParaRPr lang="en-US" sz="1000" dirty="0" smtClean="0"/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/>
              <a:t>Tyson Domer</a:t>
            </a:r>
          </a:p>
          <a:p>
            <a:pPr algn="l"/>
            <a:r>
              <a:rPr lang="en-US" sz="2400" dirty="0" smtClean="0"/>
              <a:t>tyson@hundredyear.net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029200"/>
            <a:ext cx="8296656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 smtClean="0">
                <a:solidFill>
                  <a:srgbClr val="FFC000"/>
                </a:solidFill>
              </a:rPr>
              <a:t>Questions?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-8571"/>
          <a:stretch/>
        </p:blipFill>
        <p:spPr>
          <a:xfrm>
            <a:off x="1600200" y="1581453"/>
            <a:ext cx="5029200" cy="40300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45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Context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community hub in the heart of Mapleton-Fall Creek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828800"/>
            <a:ext cx="5029200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Fairfield &amp; Central</a:t>
            </a:r>
          </a:p>
          <a:p>
            <a:pPr algn="l"/>
            <a:r>
              <a:rPr lang="en-US" sz="1800" dirty="0" smtClean="0"/>
              <a:t>  Freewheelin’ Community Bikes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Tabernacle Presbyterian Church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Double 8 Foods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connected, walkable, destination</a:t>
            </a:r>
          </a:p>
          <a:p>
            <a:pPr algn="l"/>
            <a:r>
              <a:rPr lang="en-US" sz="1800" dirty="0" smtClean="0"/>
              <a:t>  Central Avenue 2-way conversion</a:t>
            </a:r>
          </a:p>
          <a:p>
            <a:pPr algn="l"/>
            <a:r>
              <a:rPr lang="en-US" sz="1800" dirty="0" smtClean="0"/>
              <a:t>       Fall Creek Gardens</a:t>
            </a:r>
          </a:p>
          <a:p>
            <a:pPr algn="l"/>
            <a:r>
              <a:rPr lang="en-US" sz="1800" dirty="0" smtClean="0"/>
              <a:t>       proposed MFCDC mixed-use development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anchors Fairfield Avenue Corridor</a:t>
            </a:r>
            <a:endParaRPr lang="en-US" sz="1800" dirty="0" smtClean="0">
              <a:solidFill>
                <a:srgbClr val="FFC000"/>
              </a:solidFill>
            </a:endParaRP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Monon Trail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Indiana State Fair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2004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00600"/>
            <a:ext cx="2133600" cy="16480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Oval 5"/>
          <p:cNvSpPr/>
          <p:nvPr/>
        </p:nvSpPr>
        <p:spPr>
          <a:xfrm>
            <a:off x="1295400" y="3048000"/>
            <a:ext cx="72389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History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oldest extant synagogue in the city of Indianapolis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828800"/>
            <a:ext cx="5029200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Vonnegut &amp; Bohn design</a:t>
            </a:r>
          </a:p>
          <a:p>
            <a:pPr algn="l"/>
            <a:r>
              <a:rPr lang="en-US" sz="1800" dirty="0" smtClean="0"/>
              <a:t>  completed 1924</a:t>
            </a:r>
          </a:p>
          <a:p>
            <a:pPr algn="l"/>
            <a:r>
              <a:rPr lang="en-US" sz="1800" dirty="0" smtClean="0"/>
              <a:t>  Athenaeum – Mass Ave.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Block building – Market &amp; Illinois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Beth El Zedeck congregation</a:t>
            </a:r>
          </a:p>
          <a:p>
            <a:pPr algn="l"/>
            <a:r>
              <a:rPr lang="en-US" sz="1800" dirty="0" smtClean="0"/>
              <a:t>  original temple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1925 – 1958</a:t>
            </a:r>
            <a:endParaRPr lang="en-US" sz="1800" dirty="0"/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other community uses</a:t>
            </a:r>
          </a:p>
          <a:p>
            <a:pPr algn="l"/>
            <a:r>
              <a:rPr lang="en-US" sz="2000" dirty="0" smtClean="0"/>
              <a:t>  Crusader for Christ Pentecostal Temple</a:t>
            </a:r>
          </a:p>
          <a:p>
            <a:pPr algn="l"/>
            <a:r>
              <a:rPr lang="en-US" sz="2000" dirty="0"/>
              <a:t>  </a:t>
            </a:r>
            <a:r>
              <a:rPr lang="en-US" sz="2000" dirty="0" smtClean="0"/>
              <a:t>Deeper Life Christian Church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International Life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2905932" cy="2286000"/>
          </a:xfrm>
          <a:prstGeom prst="rect">
            <a:avLst/>
          </a:prstGeom>
          <a:ln w="76200">
            <a:noFill/>
          </a:ln>
        </p:spPr>
      </p:pic>
      <p:pic>
        <p:nvPicPr>
          <p:cNvPr id="1026" name="Picture 2" descr="C:\Users\Tyson\Documents\CED\- Indianapolis\MFC\Broadway Area\Temple Heritage Center\BDMD\Study Photographs\2012.10.30\Picture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047903" cy="22860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833872"/>
            <a:ext cx="9144000" cy="685800"/>
          </a:xfrm>
        </p:spPr>
        <p:txBody>
          <a:bodyPr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without immediate stabilization, the question is not if, </a:t>
            </a:r>
            <a:r>
              <a:rPr lang="en-US" sz="2400" b="1" i="1" dirty="0" smtClean="0">
                <a:solidFill>
                  <a:schemeClr val="bg1"/>
                </a:solidFill>
              </a:rPr>
              <a:t>but when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0592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7772400" algn="r"/>
              </a:tabLst>
            </a:pPr>
            <a:r>
              <a:rPr lang="en-US" sz="3600" dirty="0" smtClean="0">
                <a:solidFill>
                  <a:schemeClr val="bg1"/>
                </a:solidFill>
              </a:rPr>
              <a:t>Existing Conditions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blighting influence	“demolition by neglect…”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200400" cy="2400300"/>
          </a:xfrm>
          <a:prstGeom prst="rect">
            <a:avLst/>
          </a:prstGeom>
          <a:ln w="76200">
            <a:noFill/>
          </a:ln>
        </p:spPr>
      </p:pic>
      <p:pic>
        <p:nvPicPr>
          <p:cNvPr id="2050" name="Picture 2" descr="C:\Users\Tyson\Documents\CED\- Indianapolis\MFC\Broadway Area\Temple Heritage Center\BDMD\Study Photographs\2012.01.11\Picture 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8400"/>
            <a:ext cx="2438648" cy="18288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yson\Documents\CED\- Indianapolis\MFC\Broadway Area\Temple Heritage Center\BDMD\Study Photographs\2012.01.11\Picture 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8400"/>
            <a:ext cx="2438648" cy="18288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yson\Documents\CED\- Indianapolis\MFC\Broadway Area\Temple Heritage Center\BDMD\Study Photographs\2012.01.11\Picture 0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65600"/>
            <a:ext cx="1828986" cy="13716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Progress to Date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Temple Heritage Center, Inc.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828800"/>
            <a:ext cx="5029200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2011</a:t>
            </a:r>
          </a:p>
          <a:p>
            <a:pPr algn="l"/>
            <a:r>
              <a:rPr lang="en-US" sz="1800" dirty="0" smtClean="0"/>
              <a:t>  formed working group</a:t>
            </a:r>
          </a:p>
          <a:p>
            <a:pPr algn="l"/>
            <a:r>
              <a:rPr lang="en-US" sz="1800" dirty="0" smtClean="0"/>
              <a:t>  pursued acquisition from tax delinquent church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2012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smtClean="0"/>
              <a:t>  Efroymson Family Foundation – $10K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Indiana Landmarks, MFCDC, BDMD – $5K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   feasibility study 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engaged Jewish community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2013</a:t>
            </a:r>
            <a:endParaRPr lang="en-US" sz="2000" dirty="0" smtClean="0"/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1800" dirty="0" smtClean="0"/>
              <a:t>established Temple Heritage Center, Inc. non-profit</a:t>
            </a:r>
          </a:p>
          <a:p>
            <a:pPr algn="l"/>
            <a:r>
              <a:rPr lang="en-US" sz="1800" dirty="0"/>
              <a:t>  </a:t>
            </a:r>
            <a:r>
              <a:rPr lang="en-US" sz="1800" dirty="0" smtClean="0"/>
              <a:t>plan for acquisition, stabilization, end-use</a:t>
            </a:r>
          </a:p>
        </p:txBody>
      </p:sp>
      <p:pic>
        <p:nvPicPr>
          <p:cNvPr id="3074" name="Picture 2" descr="C:\Users\Tyson\Documents\CED\- Indianapolis\MFC\Broadway Area\Temple Heritage Center\BDMD\Study Photographs\2012.01.11\Picture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04831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yson\Documents\CED\- Indianapolis\MFC\Broadway Area\Temple Heritage Center\BDMD\Study Photographs\2012.10.30\Picture 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047903" cy="2286000"/>
          </a:xfrm>
          <a:prstGeom prst="rect">
            <a:avLst/>
          </a:prstGeom>
          <a:noFill/>
          <a:ln w="76200">
            <a:solidFill>
              <a:schemeClr val="tx1"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Acquisition Plan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$48,240+ tax delinquency – county surplus property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County Commissioners – Assessor, Treasurer, Auditor</a:t>
            </a:r>
            <a:endParaRPr lang="en-US" sz="1800" dirty="0" smtClean="0"/>
          </a:p>
          <a:p>
            <a:pPr algn="l"/>
            <a:r>
              <a:rPr lang="en-US" sz="1800" dirty="0" smtClean="0"/>
              <a:t>  meeting w/</a:t>
            </a:r>
            <a:r>
              <a:rPr lang="en-US" sz="1800" dirty="0"/>
              <a:t> </a:t>
            </a:r>
            <a:r>
              <a:rPr lang="en-US" sz="1800" dirty="0" smtClean="0"/>
              <a:t>Auditor Billie Breaux</a:t>
            </a:r>
          </a:p>
          <a:p>
            <a:pPr algn="l"/>
            <a:r>
              <a:rPr lang="en-US" sz="1800" dirty="0" smtClean="0"/>
              <a:t>       she requested a stabilization plan…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   she requested an end-use scenario…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Metropolitan Development Commission</a:t>
            </a:r>
            <a:endParaRPr lang="en-US" sz="1800" dirty="0" smtClean="0"/>
          </a:p>
          <a:p>
            <a:pPr algn="l"/>
            <a:r>
              <a:rPr lang="en-US" sz="1800" dirty="0" smtClean="0"/>
              <a:t>  appointed board – Mayor, Council, Commissioners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decision-making body on disposition of county surplus property</a:t>
            </a:r>
          </a:p>
          <a:p>
            <a:pPr algn="l"/>
            <a:r>
              <a:rPr lang="en-US" sz="1000" dirty="0" smtClean="0"/>
              <a:t> </a:t>
            </a: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Temple Heritage Center, Inc.</a:t>
            </a:r>
            <a:endParaRPr lang="en-US" sz="2000" dirty="0" smtClean="0"/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1800" dirty="0" smtClean="0"/>
              <a:t>secure stabilization funding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request Commissioners/MDC transfer property to Indiana Landmarks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responsible for ongoing property holding &amp; maintenance</a:t>
            </a:r>
          </a:p>
          <a:p>
            <a:pPr algn="l"/>
            <a:r>
              <a:rPr lang="en-US" sz="1800" dirty="0" smtClean="0"/>
              <a:t>  conduct community visioning charrette to determine viable end-use scenario</a:t>
            </a:r>
          </a:p>
        </p:txBody>
      </p:sp>
    </p:spTree>
    <p:extLst>
      <p:ext uri="{BB962C8B-B14F-4D97-AF65-F5344CB8AC3E}">
        <p14:creationId xmlns:p14="http://schemas.microsoft.com/office/powerpoint/2010/main" val="15792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Stabilization Plan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$190K Community Development Block Grant – MFCDC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2011 CDBG grant</a:t>
            </a:r>
            <a:endParaRPr lang="en-US" sz="1800" dirty="0" smtClean="0"/>
          </a:p>
          <a:p>
            <a:pPr algn="l"/>
            <a:r>
              <a:rPr lang="en-US" sz="1800" dirty="0"/>
              <a:t>  </a:t>
            </a:r>
            <a:r>
              <a:rPr lang="en-US" sz="1800" dirty="0" smtClean="0"/>
              <a:t>MFCDC proposed </a:t>
            </a:r>
            <a:r>
              <a:rPr lang="en-US" sz="1800" dirty="0"/>
              <a:t>to develop business incubator in former Frogg’s at 30</a:t>
            </a:r>
            <a:r>
              <a:rPr lang="en-US" sz="1800" baseline="30000" dirty="0"/>
              <a:t>th</a:t>
            </a:r>
            <a:r>
              <a:rPr lang="en-US" sz="1800" dirty="0"/>
              <a:t> &amp; </a:t>
            </a:r>
            <a:r>
              <a:rPr lang="en-US" sz="1800" dirty="0" smtClean="0"/>
              <a:t>College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City DMD has agreed to consider re-allocation from job creation to blight reduction</a:t>
            </a:r>
          </a:p>
          <a:p>
            <a:pPr algn="l"/>
            <a:r>
              <a:rPr lang="en-US" sz="1800" dirty="0" smtClean="0"/>
              <a:t>  2013 grant deadline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400" dirty="0">
                <a:solidFill>
                  <a:srgbClr val="FFC000"/>
                </a:solidFill>
              </a:rPr>
              <a:t>i</a:t>
            </a:r>
            <a:r>
              <a:rPr lang="en-US" sz="2400" dirty="0" smtClean="0">
                <a:solidFill>
                  <a:srgbClr val="FFC000"/>
                </a:solidFill>
              </a:rPr>
              <a:t>nvestment in the community – asset preservation</a:t>
            </a:r>
            <a:endParaRPr lang="en-US" sz="1800" dirty="0" smtClean="0"/>
          </a:p>
          <a:p>
            <a:pPr algn="l"/>
            <a:r>
              <a:rPr lang="en-US" sz="1800" dirty="0" smtClean="0"/>
              <a:t>  MFCDC leverages grant funding to attract beneficial private investment </a:t>
            </a:r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$2.3M estimated total project costs – 10x leverage!</a:t>
            </a:r>
          </a:p>
          <a:p>
            <a:pPr algn="l"/>
            <a:endParaRPr lang="en-US" sz="1000" dirty="0">
              <a:solidFill>
                <a:srgbClr val="FFC000"/>
              </a:solidFill>
            </a:endParaRPr>
          </a:p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timeline</a:t>
            </a:r>
            <a:endParaRPr lang="en-US" sz="2000" dirty="0" smtClean="0"/>
          </a:p>
          <a:p>
            <a:pPr algn="l">
              <a:tabLst>
                <a:tab pos="1149350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1800" dirty="0" smtClean="0"/>
              <a:t>Q3 2013 –	acquisition, bid solicitation, finalize contracts</a:t>
            </a:r>
          </a:p>
          <a:p>
            <a:pPr algn="l">
              <a:tabLst>
                <a:tab pos="1149350" algn="l"/>
              </a:tabLst>
            </a:pPr>
            <a:r>
              <a:rPr lang="en-US" sz="1800" dirty="0" smtClean="0"/>
              <a:t>  Q4 2013 –	roof repair, demolition of non-historic additions, limited interior work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Q1 2014 –	community outreach &amp; visioning – identification of project partners</a:t>
            </a:r>
            <a:endParaRPr lang="en-US" sz="1800" dirty="0"/>
          </a:p>
          <a:p>
            <a:pPr algn="l">
              <a:tabLst>
                <a:tab pos="1149350" algn="l"/>
              </a:tabLst>
            </a:pPr>
            <a:r>
              <a:rPr lang="en-US" sz="1800" dirty="0" smtClean="0"/>
              <a:t>	fun – funds, funding, fundraising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136169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$190K MFCDC CDBG grant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Stabilization &amp; Community Visioning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other considerations</a:t>
            </a:r>
            <a:endParaRPr lang="en-US" sz="2000" dirty="0"/>
          </a:p>
          <a:p>
            <a:pPr algn="l"/>
            <a:endParaRPr lang="en-US" sz="1800" dirty="0" smtClean="0"/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MFCDC must request that the City allocate CDBG to both blight </a:t>
            </a:r>
            <a:r>
              <a:rPr lang="en-US" sz="1800" dirty="0"/>
              <a:t>reduction </a:t>
            </a:r>
            <a:r>
              <a:rPr lang="en-US" sz="1800" i="1" dirty="0" smtClean="0"/>
              <a:t>and</a:t>
            </a:r>
            <a:endParaRPr lang="en-US" sz="1800" dirty="0" smtClean="0"/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technical assistance in order to fund stabilization as well as community visioning</a:t>
            </a:r>
            <a:endParaRPr lang="en-US" sz="1800" dirty="0"/>
          </a:p>
          <a:p>
            <a:pPr algn="l">
              <a:tabLst>
                <a:tab pos="1149350" algn="l"/>
              </a:tabLst>
            </a:pPr>
            <a:endParaRPr lang="en-US" sz="1800" dirty="0" smtClean="0"/>
          </a:p>
          <a:p>
            <a:pPr algn="l">
              <a:tabLst>
                <a:tab pos="1149350" algn="l"/>
              </a:tabLst>
            </a:pPr>
            <a:r>
              <a:rPr lang="en-US" sz="1800" dirty="0" smtClean="0"/>
              <a:t>  Project Management &amp; Construction Administration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/>
              <a:t>u</a:t>
            </a:r>
            <a:r>
              <a:rPr lang="en-US" sz="1800" dirty="0" smtClean="0"/>
              <a:t>se of federal funds requires Section 106 Environmental &amp; Historic Review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/>
              <a:t>u</a:t>
            </a:r>
            <a:r>
              <a:rPr lang="en-US" sz="1800" dirty="0" smtClean="0"/>
              <a:t>se of federal funds </a:t>
            </a:r>
            <a:r>
              <a:rPr lang="en-US" sz="1800" dirty="0" smtClean="0"/>
              <a:t>requires competitive </a:t>
            </a:r>
            <a:r>
              <a:rPr lang="en-US" sz="1800" dirty="0" smtClean="0"/>
              <a:t>bidding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/>
              <a:t>u</a:t>
            </a:r>
            <a:r>
              <a:rPr lang="en-US" sz="1800" dirty="0" smtClean="0"/>
              <a:t>se of federal funds requires Davis-Bacon prevailing wages be paid</a:t>
            </a:r>
          </a:p>
          <a:p>
            <a:pPr algn="l">
              <a:tabLst>
                <a:tab pos="1149350" algn="l"/>
              </a:tabLst>
            </a:pPr>
            <a:endParaRPr lang="en-US" sz="1800" dirty="0" smtClean="0"/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Temple Heritage Center, Inc./Indiana Landmarks must request that H&amp;H/DCE write very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 </a:t>
            </a:r>
            <a:r>
              <a:rPr lang="en-US" sz="1800" dirty="0" smtClean="0"/>
              <a:t>specific repair orders so that CDBG funds may be invested in a property with no specific</a:t>
            </a:r>
          </a:p>
          <a:p>
            <a:pPr algn="l">
              <a:tabLst>
                <a:tab pos="1149350" algn="l"/>
              </a:tabLst>
            </a:pPr>
            <a:r>
              <a:rPr lang="en-US" sz="1800" dirty="0"/>
              <a:t> </a:t>
            </a:r>
            <a:r>
              <a:rPr lang="en-US" sz="1800" dirty="0" smtClean="0"/>
              <a:t> end-use</a:t>
            </a:r>
          </a:p>
        </p:txBody>
      </p:sp>
    </p:spTree>
    <p:extLst>
      <p:ext uri="{BB962C8B-B14F-4D97-AF65-F5344CB8AC3E}">
        <p14:creationId xmlns:p14="http://schemas.microsoft.com/office/powerpoint/2010/main" val="31182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209" y="533400"/>
            <a:ext cx="7772400" cy="1470025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Stabilization Budget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$190K Community Development Block Grant – MFCDC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1828800"/>
            <a:ext cx="8677656" cy="4238110"/>
          </a:xfrm>
        </p:spPr>
        <p:txBody>
          <a:bodyPr>
            <a:noAutofit/>
          </a:bodyPr>
          <a:lstStyle/>
          <a:p>
            <a:pPr algn="l">
              <a:tabLst>
                <a:tab pos="7315200" algn="dec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BDMD – Browning, Day, Mullins, Dierdorf Architects assessment</a:t>
            </a:r>
            <a:endParaRPr lang="en-US" sz="1800" dirty="0" smtClean="0"/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 </a:t>
            </a:r>
            <a:r>
              <a:rPr lang="en-US" sz="1800" dirty="0" smtClean="0"/>
              <a:t>demolition of non-historic north &amp; northeast additions	$15,000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window/door &amp; brick repair at locations of demolitions	$15,000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roof structure repair, new EPDM roof	$80,000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 smtClean="0"/>
              <a:t>  interior cleanup &amp; mold remediation	$40,000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decorative plaster repair in sanctuary	$17,500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project management &amp; construction administration       7%	$11,725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	</a:t>
            </a:r>
            <a:r>
              <a:rPr lang="en-US" sz="2000" b="1" dirty="0" smtClean="0"/>
              <a:t>$179,225</a:t>
            </a:r>
          </a:p>
          <a:p>
            <a:pPr algn="l" defTabSz="692150">
              <a:tabLst>
                <a:tab pos="7315200" algn="dec"/>
              </a:tabLst>
            </a:pPr>
            <a:endParaRPr lang="en-US" sz="1000" b="1" dirty="0"/>
          </a:p>
          <a:p>
            <a:pPr algn="l" defTabSz="692150">
              <a:tabLst>
                <a:tab pos="7315200" algn="dec"/>
              </a:tabLst>
            </a:pPr>
            <a:r>
              <a:rPr lang="en-US" sz="2400" dirty="0" smtClean="0">
                <a:solidFill>
                  <a:srgbClr val="FFC000"/>
                </a:solidFill>
              </a:rPr>
              <a:t>MFCDC – Mapleton-Fall Creek Development Corporation staff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1800" dirty="0" smtClean="0"/>
              <a:t>community outreach &amp; visioning	$3,000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 </a:t>
            </a:r>
            <a:r>
              <a:rPr lang="en-US" sz="1800" dirty="0" smtClean="0"/>
              <a:t> CDBG grant administration	$7,775</a:t>
            </a:r>
          </a:p>
          <a:p>
            <a:pPr algn="l" defTabSz="692150">
              <a:tabLst>
                <a:tab pos="7315200" algn="dec"/>
              </a:tabLst>
            </a:pPr>
            <a:r>
              <a:rPr lang="en-US" sz="1800" dirty="0"/>
              <a:t>	</a:t>
            </a:r>
            <a:r>
              <a:rPr lang="en-US" sz="2000" b="1" dirty="0" smtClean="0"/>
              <a:t>$10,775</a:t>
            </a:r>
          </a:p>
        </p:txBody>
      </p:sp>
    </p:spTree>
    <p:extLst>
      <p:ext uri="{BB962C8B-B14F-4D97-AF65-F5344CB8AC3E}">
        <p14:creationId xmlns:p14="http://schemas.microsoft.com/office/powerpoint/2010/main" val="40365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900</Words>
  <Application>Microsoft Office PowerPoint</Application>
  <PresentationFormat>On-screen Show (4:3)</PresentationFormat>
  <Paragraphs>212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Mapleton-Fall Creek Development Corp. Board of Directors meeting May 28th, 2013</vt:lpstr>
      <vt:lpstr>Context a community hub in the heart of Mapleton-Fall Creek</vt:lpstr>
      <vt:lpstr>History oldest extant synagogue in the city of Indianapolis</vt:lpstr>
      <vt:lpstr>without immediate stabilization, the question is not if, but when?</vt:lpstr>
      <vt:lpstr>Progress to Date Temple Heritage Center, Inc.</vt:lpstr>
      <vt:lpstr>Acquisition Plan $48,240+ tax delinquency – county surplus property</vt:lpstr>
      <vt:lpstr>Stabilization Plan $190K Community Development Block Grant – MFCDC</vt:lpstr>
      <vt:lpstr>$190K MFCDC CDBG grant Stabilization &amp; Community Visioning</vt:lpstr>
      <vt:lpstr>Stabilization Budget $190K Community Development Block Grant – MFCDC</vt:lpstr>
      <vt:lpstr>Holding &amp; Maintenance Budget $10K Efroymson Family Foundation grant</vt:lpstr>
      <vt:lpstr>Risk Management an investment in a tangible community asset</vt:lpstr>
      <vt:lpstr>Summary an investment in the heart of Mapleton-Fall Creek</vt:lpstr>
      <vt:lpstr>Thank You! Temple Heritage Center, Inc.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 Heritage Center, Inc. MFCDC CDBG Proposal</dc:title>
  <dc:creator>Tyson Domer</dc:creator>
  <cp:lastModifiedBy>Tyson Domer</cp:lastModifiedBy>
  <cp:revision>164</cp:revision>
  <cp:lastPrinted>2013-05-29T02:31:12Z</cp:lastPrinted>
  <dcterms:created xsi:type="dcterms:W3CDTF">2011-10-23T09:34:33Z</dcterms:created>
  <dcterms:modified xsi:type="dcterms:W3CDTF">2013-06-06T19:48:40Z</dcterms:modified>
</cp:coreProperties>
</file>